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y="5143500" cx="9144000"/>
  <p:notesSz cx="6858000" cy="9144000"/>
  <p:embeddedFontLst>
    <p:embeddedFont>
      <p:font typeface="Raleway"/>
      <p:regular r:id="rId65"/>
      <p:bold r:id="rId66"/>
      <p:italic r:id="rId67"/>
      <p:boldItalic r:id="rId68"/>
    </p:embeddedFont>
    <p:embeddedFont>
      <p:font typeface="Lobster"/>
      <p:regular r:id="rId69"/>
    </p:embeddedFont>
    <p:embeddedFont>
      <p:font typeface="Lato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EAE635F-047F-4BE9-9600-306EE167E7D8}">
  <a:tblStyle styleId="{3EAE635F-047F-4BE9-9600-306EE167E7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Lato-boldItalic.fntdata"/><Relationship Id="rId72" Type="http://schemas.openxmlformats.org/officeDocument/2006/relationships/font" Target="fonts/Lato-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Lato-bold.fntdata"/><Relationship Id="rId70" Type="http://schemas.openxmlformats.org/officeDocument/2006/relationships/font" Target="fonts/Lato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Raleway-bold.fntdata"/><Relationship Id="rId21" Type="http://schemas.openxmlformats.org/officeDocument/2006/relationships/slide" Target="slides/slide14.xml"/><Relationship Id="rId65" Type="http://schemas.openxmlformats.org/officeDocument/2006/relationships/font" Target="fonts/Raleway-regular.fntdata"/><Relationship Id="rId24" Type="http://schemas.openxmlformats.org/officeDocument/2006/relationships/slide" Target="slides/slide17.xml"/><Relationship Id="rId68" Type="http://schemas.openxmlformats.org/officeDocument/2006/relationships/font" Target="fonts/Raleway-boldItalic.fntdata"/><Relationship Id="rId23" Type="http://schemas.openxmlformats.org/officeDocument/2006/relationships/slide" Target="slides/slide16.xml"/><Relationship Id="rId67" Type="http://schemas.openxmlformats.org/officeDocument/2006/relationships/font" Target="fonts/Raleway-italic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Lobster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ca842f0b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ca842f0b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Esse negócio é que gera o valor para o token.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...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ca842f0b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ca842f0b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Escopo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ca842f0b4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ca842f0b4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ca842f0b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ca842f0b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ca842f0b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ca842f0b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Escopo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ca842f0b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ca842f0b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ca842f0b4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ca842f0b4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ca842f0b4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ca842f0b4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ca842f0b4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ca842f0b4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por que falamos tanto sobre Smart Contracts até agora?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ca842f0b4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ca842f0b4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Alice cria um token padrão com as seguintes variáveis e uma função… (explicar)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somente Alice tem a permissão de transferir esses tokens, ela pode tentar trocar alguns desses tokesn com alguém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baef29786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baef29786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ca842f0b4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ca842f0b4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Alice cria um token padrão com as seguintes variáveis e uma função… (explicar)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somente Alice tem a permissão de transferir esses tokens, ela pode tentar trocar alguns desses tokesn com alguém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ca842f0b4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ca842f0b4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Alice cria um token padrão com as seguintes variáveis e uma função… (explicar)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somente Alice tem a permissão de transferir esses tokens, ela pode tentar trocar alguns desses tokesn com alguém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ca842f0b4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ca842f0b4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Ela encontra Bob e convence ele a trocar...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ca842f0b4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ca842f0b4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100 tokens por uma pizza.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Bob concorda e envia uma pizza para Alice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ca842f0b4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ca842f0b4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Alice então executa a transferência PARA BOB, com VALOR de 100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ca842f0b4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ca842f0b4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Smart Contract ira verificar a regra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ca842f0b4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ca842f0b4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Nesse caso, está OK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ca842f0b4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ca842f0b4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ARRUMAR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ca842f0b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ca842f0b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 Bob também tem Tokens e ele pode tranferir para outra pessoa…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ca842f0b4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ca842f0b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Bob viu valor no Token (1 pizza = 100 token) ele tenta transferir essa percepção de valor para outra pessoa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convence Chuck a comprar 50 tokens por 20 reais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ca842f0b4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ca842f0b4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ca842f0b4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ca842f0b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Chuck faz um DOC de 20 reais para o Bob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ca842f0b4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ca842f0b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o Bob transfere para o Chuck 50 tokens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ca842f0b4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ca842f0b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saldos são recalculados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ca842f0b4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ca842f0b4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regra está ok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ca842f0b4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ca842f0b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agora Chuck passa a ser proprietário de 50 tokens tbm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ca842f0b4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ca842f0b4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essa forma de "comercializar" tokens é limitada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...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ca842f0b4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ca842f0b4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ca842f0b4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ca842f0b4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 seja, há uma transação de benefícios (fora da blockchain) e espera-se que haja uma segunda transação de tokens (dentro da blockchain)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ca842f0b4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ca842f0b4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isos pode gerar o seguinte problema...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ca842f0b4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ca842f0b4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ca842f0b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ca842f0b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ca842f0b4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ca842f0b4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podemos resolver isso...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ca842f0b4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ca842f0b4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PRIMEIRO, todos as transações tem que estar na Blokchcian…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 isso, o benefício padrão utilizado no Ethereum é o Ether… Todo o benefício é calculado em ether e transacionado pelo protocolo Ethereum… Mesmo assim isso não garante que o Bob ierá executar a Transação 2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ca842f0b4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ca842f0b4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garantir que isso aconteça, pode se utilizar um outro Smart Contract que receber o beneficio em Ether, fará a transferencia de tokens e depois fará a tranferencia de benefícios, sem que Chuck precise confiar no Bob e vice e versa… a confiança está na garantia de que o Smart Contract executara as operações que ele foi programado para fazer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ca842f0b4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ca842f0b4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é basicamente assim que funciona um ICO, do ponto de vista técinco...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ca842f0b4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ca842f0b4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ca842f0b4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ca842f0b4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 vez de Alice criar o Smart Contract do token diretametne (e ser responsavel pelas transferências)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ca842f0b4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ca842f0b4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Ela criar um Smart Contract de ICO (que fará as vendas para ela por um preço em Ether) pré-definido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ca842f0b4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ca842f0b4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Esse contrato tem duas funções: o Comprar que iremos ver depois e uma função especial chamada Constrcutor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Essa função é automaticamente executada quando esse contrato é criado na rede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ca842f0b4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ca842f0b4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faz...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ca842f0b4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ca842f0b4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ca842f0b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ca842f0b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Escopo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ca842f0b4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ca842f0b4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ca842f0b4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ca842f0b4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 em vez de Alice negociar valores e executar tranferencias assinadas para trocar Tokens por beneficios com o Bob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Bob precisa apenas chamar a função comprar do ICO passando Ethers como VALOR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ca842f0b4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ca842f0b4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ca842f0b4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ca842f0b4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ca842f0b4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ca842f0b4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ca842f0b4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ca842f0b4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ca842f0b4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ca842f0b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d244bc71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d244bc71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ca842f0b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ca842f0b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Escopo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ca842f0b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ca842f0b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Outra coisa que precisamos ter claro quando falamos de criptomoedas, ...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ca842f0b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ca842f0b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ca842f0b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ca842f0b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Geralmente um token está associado uma negócio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eckpoint">
  <p:cSld name="BIG_NUMBER"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7" name="Google Shape;8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473" y="4471928"/>
            <a:ext cx="160569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89" name="Google Shape;89;p11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730000" y="281825"/>
            <a:ext cx="7688400" cy="4190100"/>
          </a:xfrm>
          <a:prstGeom prst="rect">
            <a:avLst/>
          </a:prstGeom>
          <a:effectLst>
            <a:outerShdw blurRad="71438" rotWithShape="0" algn="bl" dir="5400000" dist="28575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0B5394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5" name="Google Shape;105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9283" y="4532225"/>
            <a:ext cx="16056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5046875" y="1390525"/>
            <a:ext cx="4305900" cy="3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300"/>
              <a:buAutoNum type="arabicPeriod"/>
              <a:defRPr>
                <a:solidFill>
                  <a:srgbClr val="073763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rabicPeriod"/>
              <a:defRPr>
                <a:solidFill>
                  <a:srgbClr val="073763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rabicPeriod"/>
              <a:defRPr>
                <a:solidFill>
                  <a:srgbClr val="073763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12" name="Google Shape;112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116" name="Google Shape;116;p16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117" name="Google Shape;117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6"/>
          <p:cNvSpPr txBox="1"/>
          <p:nvPr>
            <p:ph idx="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258550" y="1478950"/>
            <a:ext cx="40053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2" type="body"/>
          </p:nvPr>
        </p:nvSpPr>
        <p:spPr>
          <a:xfrm>
            <a:off x="4717299" y="1478950"/>
            <a:ext cx="40053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5" name="Google Shape;125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129" name="Google Shape;129;p17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130" name="Google Shape;130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7"/>
          <p:cNvSpPr txBox="1"/>
          <p:nvPr>
            <p:ph idx="3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>
            <p:ph idx="4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140" name="Google Shape;140;p18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141" name="Google Shape;141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8"/>
          <p:cNvSpPr txBox="1"/>
          <p:nvPr>
            <p:ph idx="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9" name="Google Shape;149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56" name="Google Shape;156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0" y="0"/>
            <a:ext cx="4013400" cy="51435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21"/>
          <p:cNvGrpSpPr/>
          <p:nvPr/>
        </p:nvGrpSpPr>
        <p:grpSpPr>
          <a:xfrm>
            <a:off x="394426" y="1191240"/>
            <a:ext cx="875308" cy="45826"/>
            <a:chOff x="4580561" y="2589004"/>
            <a:chExt cx="1064464" cy="25200"/>
          </a:xfrm>
        </p:grpSpPr>
        <p:sp>
          <p:nvSpPr>
            <p:cNvPr id="163" name="Google Shape;163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4" name="Google Shape;164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65" name="Google Shape;165;p21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1" type="subTitle"/>
          </p:nvPr>
        </p:nvSpPr>
        <p:spPr>
          <a:xfrm>
            <a:off x="270883" y="3161525"/>
            <a:ext cx="3436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7019" y="161700"/>
            <a:ext cx="1379375" cy="3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/>
          <p:nvPr>
            <p:ph idx="2" type="title"/>
          </p:nvPr>
        </p:nvSpPr>
        <p:spPr>
          <a:xfrm>
            <a:off x="4205975" y="55625"/>
            <a:ext cx="47919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0B539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" name="Google Shape;17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" name="Google Shape;19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9283" y="4532225"/>
            <a:ext cx="16056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2" name="Google Shape;172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75" name="Google Shape;175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" type="body"/>
          </p:nvPr>
        </p:nvSpPr>
        <p:spPr>
          <a:xfrm>
            <a:off x="5046875" y="1390525"/>
            <a:ext cx="4305900" cy="3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300"/>
              <a:buAutoNum type="arabicPeriod"/>
              <a:defRPr>
                <a:solidFill>
                  <a:srgbClr val="073763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rabicPeriod"/>
              <a:defRPr>
                <a:solidFill>
                  <a:srgbClr val="073763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rabicPeriod"/>
              <a:defRPr>
                <a:solidFill>
                  <a:srgbClr val="073763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28" name="Google Shape;28;p4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29" name="Google Shape;29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4"/>
          <p:cNvSpPr txBox="1"/>
          <p:nvPr>
            <p:ph idx="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body"/>
          </p:nvPr>
        </p:nvSpPr>
        <p:spPr>
          <a:xfrm>
            <a:off x="258550" y="1478950"/>
            <a:ext cx="40053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717299" y="1478950"/>
            <a:ext cx="40053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" name="Google Shape;37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41" name="Google Shape;41;p5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42" name="Google Shape;4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5"/>
          <p:cNvSpPr txBox="1"/>
          <p:nvPr>
            <p:ph idx="3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" name="Google Shape;4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>
            <p:ph idx="4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52" name="Google Shape;52;p6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53" name="Google Shape;5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" name="Google Shape;55;p6"/>
          <p:cNvSpPr txBox="1"/>
          <p:nvPr>
            <p:ph idx="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8" name="Google Shape;6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0" y="0"/>
            <a:ext cx="4013400" cy="51435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9"/>
          <p:cNvGrpSpPr/>
          <p:nvPr/>
        </p:nvGrpSpPr>
        <p:grpSpPr>
          <a:xfrm>
            <a:off x="394426" y="1191240"/>
            <a:ext cx="875308" cy="45826"/>
            <a:chOff x="4580561" y="2589004"/>
            <a:chExt cx="1064464" cy="25200"/>
          </a:xfrm>
        </p:grpSpPr>
        <p:sp>
          <p:nvSpPr>
            <p:cNvPr id="75" name="Google Shape;7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" name="Google Shape;7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7" name="Google Shape;77;p9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" type="subTitle"/>
          </p:nvPr>
        </p:nvSpPr>
        <p:spPr>
          <a:xfrm>
            <a:off x="270883" y="3161525"/>
            <a:ext cx="3436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0" name="Google Shape;8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7019" y="161700"/>
            <a:ext cx="1379375" cy="3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idx="2" type="title"/>
          </p:nvPr>
        </p:nvSpPr>
        <p:spPr>
          <a:xfrm>
            <a:off x="4205975" y="55625"/>
            <a:ext cx="47919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1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therocktrading.com/en/offers/FDZETH" TargetMode="External"/><Relationship Id="rId4" Type="http://schemas.openxmlformats.org/officeDocument/2006/relationships/hyperlink" Target="https://friendz.io/token-page.html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therocktrading.com/en/offers/FDZETH" TargetMode="External"/><Relationship Id="rId4" Type="http://schemas.openxmlformats.org/officeDocument/2006/relationships/hyperlink" Target="https://friendz.io/token-page.html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oinmarketcap.com/tokens/" TargetMode="External"/><Relationship Id="rId4" Type="http://schemas.openxmlformats.org/officeDocument/2006/relationships/image" Target="../media/image12.png"/><Relationship Id="rId11" Type="http://schemas.openxmlformats.org/officeDocument/2006/relationships/hyperlink" Target="https://coinmarketcap.com/coins/" TargetMode="External"/><Relationship Id="rId10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trackico.io/exchanges" TargetMode="External"/><Relationship Id="rId4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Relationship Id="rId4" Type="http://schemas.openxmlformats.org/officeDocument/2006/relationships/hyperlink" Target="https://www.yobit.net/en/addtoken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www.trackico.io" TargetMode="External"/><Relationship Id="rId4" Type="http://schemas.openxmlformats.org/officeDocument/2006/relationships/hyperlink" Target="https://icobench.com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inmarketcap.com/tokens/" TargetMode="External"/><Relationship Id="rId4" Type="http://schemas.openxmlformats.org/officeDocument/2006/relationships/hyperlink" Target="https://coinmarketcap.com/coins/" TargetMode="External"/><Relationship Id="rId11" Type="http://schemas.openxmlformats.org/officeDocument/2006/relationships/image" Target="../media/image8.png"/><Relationship Id="rId10" Type="http://schemas.openxmlformats.org/officeDocument/2006/relationships/image" Target="../media/image10.png"/><Relationship Id="rId9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ctrTitle"/>
          </p:nvPr>
        </p:nvSpPr>
        <p:spPr>
          <a:xfrm>
            <a:off x="0" y="503050"/>
            <a:ext cx="9144000" cy="44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3D85C6"/>
                </a:solidFill>
              </a:rPr>
              <a:t>CRIPTOMOEDAS,</a:t>
            </a:r>
            <a:endParaRPr sz="4800">
              <a:solidFill>
                <a:srgbClr val="3D85C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TOKENS E ICOs</a:t>
            </a:r>
            <a:endParaRPr sz="3600">
              <a:solidFill>
                <a:srgbClr val="3D85C6"/>
              </a:solidFill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6692100" y="-40500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3D85C6"/>
                </a:solidFill>
              </a:rPr>
              <a:t>bbchain© Proibida a reprodução sem autorização.</a:t>
            </a:r>
            <a:endParaRPr sz="7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4"/>
          <p:cNvSpPr/>
          <p:nvPr/>
        </p:nvSpPr>
        <p:spPr>
          <a:xfrm rot="3920591">
            <a:off x="1096034" y="3110684"/>
            <a:ext cx="842078" cy="4931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4"/>
          <p:cNvSpPr txBox="1"/>
          <p:nvPr/>
        </p:nvSpPr>
        <p:spPr>
          <a:xfrm>
            <a:off x="773168" y="2551217"/>
            <a:ext cx="1160100" cy="44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</a:rPr>
              <a:t>Valor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283" name="Google Shape;283;p34"/>
          <p:cNvSpPr/>
          <p:nvPr/>
        </p:nvSpPr>
        <p:spPr>
          <a:xfrm rot="-3495125">
            <a:off x="1149977" y="1416690"/>
            <a:ext cx="842103" cy="4931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 txBox="1"/>
          <p:nvPr/>
        </p:nvSpPr>
        <p:spPr>
          <a:xfrm>
            <a:off x="749450" y="1991725"/>
            <a:ext cx="1160100" cy="44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</a:rPr>
              <a:t>Capital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285" name="Google Shape;285;p34"/>
          <p:cNvPicPr preferRelativeResize="0"/>
          <p:nvPr/>
        </p:nvPicPr>
        <p:blipFill rotWithShape="1">
          <a:blip r:embed="rId3">
            <a:alphaModFix/>
          </a:blip>
          <a:srcRect b="14692" l="78722" r="16113" t="75722"/>
          <a:stretch/>
        </p:blipFill>
        <p:spPr>
          <a:xfrm>
            <a:off x="7186552" y="3896750"/>
            <a:ext cx="1611800" cy="49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17" y="4045000"/>
            <a:ext cx="1500925" cy="1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/>
        </p:nvSpPr>
        <p:spPr>
          <a:xfrm>
            <a:off x="4681500" y="3427700"/>
            <a:ext cx="1570800" cy="19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Gera valor</a:t>
            </a:r>
            <a:endParaRPr>
              <a:solidFill>
                <a:srgbClr val="0B539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225" y="-25"/>
            <a:ext cx="9169225" cy="51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 flipH="1">
            <a:off x="210451" y="190508"/>
            <a:ext cx="8723100" cy="291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5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●"/>
            </a:pPr>
            <a:r>
              <a:rPr b="1" lang="pt-BR" sz="2400">
                <a:solidFill>
                  <a:srgbClr val="073763"/>
                </a:solidFill>
              </a:rPr>
              <a:t>Conceitos sobre:</a:t>
            </a:r>
            <a:endParaRPr b="1" sz="2400">
              <a:solidFill>
                <a:srgbClr val="073763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○"/>
            </a:pPr>
            <a:r>
              <a:rPr b="1" lang="pt-BR" sz="2400">
                <a:solidFill>
                  <a:srgbClr val="073763"/>
                </a:solidFill>
              </a:rPr>
              <a:t>Criptomoedas</a:t>
            </a:r>
            <a:r>
              <a:rPr lang="pt-BR" sz="2400">
                <a:solidFill>
                  <a:srgbClr val="073763"/>
                </a:solidFill>
              </a:rPr>
              <a:t> </a:t>
            </a:r>
            <a:r>
              <a:rPr i="1" lang="pt-BR" sz="1400">
                <a:solidFill>
                  <a:srgbClr val="073763"/>
                </a:solidFill>
              </a:rPr>
              <a:t>vs</a:t>
            </a:r>
            <a:r>
              <a:rPr lang="pt-BR" sz="2400">
                <a:solidFill>
                  <a:srgbClr val="073763"/>
                </a:solidFill>
              </a:rPr>
              <a:t> </a:t>
            </a:r>
            <a:r>
              <a:rPr b="1" lang="pt-BR" sz="2400">
                <a:solidFill>
                  <a:srgbClr val="073763"/>
                </a:solidFill>
              </a:rPr>
              <a:t>Tokens</a:t>
            </a:r>
            <a:endParaRPr b="1" sz="2400">
              <a:solidFill>
                <a:srgbClr val="073763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○"/>
            </a:pPr>
            <a:r>
              <a:rPr b="1" lang="pt-BR" sz="2400">
                <a:solidFill>
                  <a:srgbClr val="FF0000"/>
                </a:solidFill>
              </a:rPr>
              <a:t>ICOs</a:t>
            </a:r>
            <a:r>
              <a:rPr lang="pt-BR" sz="2400">
                <a:solidFill>
                  <a:srgbClr val="FF0000"/>
                </a:solidFill>
              </a:rPr>
              <a:t> </a:t>
            </a:r>
            <a:r>
              <a:rPr i="1" lang="pt-BR" sz="1400">
                <a:solidFill>
                  <a:srgbClr val="FF0000"/>
                </a:solidFill>
              </a:rPr>
              <a:t>vs</a:t>
            </a:r>
            <a:r>
              <a:rPr lang="pt-BR" sz="2400">
                <a:solidFill>
                  <a:srgbClr val="FF0000"/>
                </a:solidFill>
              </a:rPr>
              <a:t> </a:t>
            </a:r>
            <a:r>
              <a:rPr b="1" lang="pt-BR" sz="2400">
                <a:solidFill>
                  <a:srgbClr val="FF0000"/>
                </a:solidFill>
              </a:rPr>
              <a:t>Exchanges</a:t>
            </a:r>
            <a:endParaRPr b="1" sz="2400">
              <a:solidFill>
                <a:srgbClr val="FF0000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aleway"/>
              <a:buChar char="●"/>
            </a:pPr>
            <a:r>
              <a:rPr b="1" lang="pt-BR" sz="2400">
                <a:solidFill>
                  <a:srgbClr val="073763"/>
                </a:solidFill>
              </a:rPr>
              <a:t>Dinâmica</a:t>
            </a:r>
            <a:r>
              <a:rPr lang="pt-BR" sz="2400">
                <a:solidFill>
                  <a:srgbClr val="073763"/>
                </a:solidFill>
              </a:rPr>
              <a:t> de Tokens e ICOs</a:t>
            </a:r>
            <a:endParaRPr sz="2400">
              <a:solidFill>
                <a:srgbClr val="073763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●"/>
            </a:pPr>
            <a:r>
              <a:rPr b="1" lang="pt-BR" sz="2400">
                <a:solidFill>
                  <a:srgbClr val="073763"/>
                </a:solidFill>
              </a:rPr>
              <a:t>Tipos de Tokens</a:t>
            </a:r>
            <a:endParaRPr b="1" sz="2400">
              <a:solidFill>
                <a:srgbClr val="073763"/>
              </a:solidFill>
            </a:endParaRPr>
          </a:p>
        </p:txBody>
      </p:sp>
      <p:sp>
        <p:nvSpPr>
          <p:cNvPr id="301" name="Google Shape;301;p36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aprender neste projeto!</a:t>
            </a:r>
            <a:endParaRPr/>
          </a:p>
        </p:txBody>
      </p:sp>
      <p:sp>
        <p:nvSpPr>
          <p:cNvPr id="302" name="Google Shape;302;p36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e </a:t>
            </a:r>
            <a:r>
              <a:rPr b="1" lang="pt-BR">
                <a:solidFill>
                  <a:srgbClr val="FFFF00"/>
                </a:solidFill>
              </a:rPr>
              <a:t>como funcionam</a:t>
            </a:r>
            <a:r>
              <a:rPr lang="pt-BR"/>
              <a:t> os </a:t>
            </a:r>
            <a:r>
              <a:rPr b="1" lang="pt-BR">
                <a:solidFill>
                  <a:srgbClr val="FFFF00"/>
                </a:solidFill>
              </a:rPr>
              <a:t>Tokens</a:t>
            </a:r>
            <a:r>
              <a:rPr lang="pt-BR"/>
              <a:t> e sua dinâmica de </a:t>
            </a:r>
            <a:r>
              <a:rPr b="1" lang="pt-BR">
                <a:solidFill>
                  <a:srgbClr val="FFFF00"/>
                </a:solidFill>
              </a:rPr>
              <a:t>comercialização</a:t>
            </a:r>
            <a:r>
              <a:rPr lang="pt-BR"/>
              <a:t> com </a:t>
            </a:r>
            <a:r>
              <a:rPr b="1" i="1" lang="pt-BR">
                <a:solidFill>
                  <a:srgbClr val="FFFF00"/>
                </a:solidFill>
              </a:rPr>
              <a:t>Initial Coin Offering</a:t>
            </a:r>
            <a:r>
              <a:rPr b="1" lang="pt-BR">
                <a:solidFill>
                  <a:srgbClr val="FFFF00"/>
                </a:solidFill>
              </a:rPr>
              <a:t> (ICOs)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1552025" y="-53117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3D85C6"/>
                </a:solidFill>
              </a:rPr>
              <a:t>bbchain© Proibida a reprodução sem autorização.</a:t>
            </a:r>
            <a:endParaRPr sz="7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/>
          <p:nvPr>
            <p:ph idx="4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Conceitos</a:t>
            </a:r>
            <a:endParaRPr/>
          </a:p>
        </p:txBody>
      </p:sp>
      <p:sp>
        <p:nvSpPr>
          <p:cNvPr id="309" name="Google Shape;309;p37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/>
              <a:t>Initial Coin Offering (ICO) </a:t>
            </a:r>
            <a:r>
              <a:rPr i="1" lang="pt-BR" sz="2300"/>
              <a:t>vs</a:t>
            </a:r>
            <a:r>
              <a:rPr lang="pt-BR" sz="2300"/>
              <a:t> Exchange</a:t>
            </a:r>
            <a:endParaRPr sz="2300"/>
          </a:p>
        </p:txBody>
      </p:sp>
      <p:sp>
        <p:nvSpPr>
          <p:cNvPr id="310" name="Google Shape;310;p37"/>
          <p:cNvSpPr txBox="1"/>
          <p:nvPr>
            <p:ph idx="2" type="body"/>
          </p:nvPr>
        </p:nvSpPr>
        <p:spPr>
          <a:xfrm>
            <a:off x="4000700" y="1316275"/>
            <a:ext cx="4582200" cy="16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B5394"/>
                </a:solidFill>
              </a:rPr>
              <a:t>Exchanges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Compra e venda de ativos a partir da demanda e oferta.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https://www.therocktrading.com/en/offers/FDZETH</a:t>
            </a:r>
            <a:r>
              <a:rPr lang="pt-BR"/>
              <a:t> </a:t>
            </a:r>
            <a:endParaRPr/>
          </a:p>
        </p:txBody>
      </p:sp>
      <p:sp>
        <p:nvSpPr>
          <p:cNvPr id="311" name="Google Shape;311;p37"/>
          <p:cNvSpPr txBox="1"/>
          <p:nvPr>
            <p:ph idx="1" type="body"/>
          </p:nvPr>
        </p:nvSpPr>
        <p:spPr>
          <a:xfrm>
            <a:off x="258550" y="1316275"/>
            <a:ext cx="37422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B5394"/>
                </a:solidFill>
              </a:rPr>
              <a:t>ICOs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Venda inicial de criptomoedas ou tokens (ativos) realizada exclusivamente pelo criador do ativo.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https://friendz.io/token-page.html</a:t>
            </a:r>
            <a:r>
              <a:rPr lang="pt-BR"/>
              <a:t> </a:t>
            </a:r>
            <a:endParaRPr/>
          </a:p>
        </p:txBody>
      </p:sp>
      <p:pic>
        <p:nvPicPr>
          <p:cNvPr id="312" name="Google Shape;31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2074" y="2845000"/>
            <a:ext cx="4830308" cy="20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7"/>
          <p:cNvPicPr preferRelativeResize="0"/>
          <p:nvPr/>
        </p:nvPicPr>
        <p:blipFill rotWithShape="1">
          <a:blip r:embed="rId6">
            <a:alphaModFix/>
          </a:blip>
          <a:srcRect b="4073" l="0" r="0" t="3769"/>
          <a:stretch/>
        </p:blipFill>
        <p:spPr>
          <a:xfrm>
            <a:off x="351325" y="2916874"/>
            <a:ext cx="2912872" cy="20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7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idx="4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Escopo</a:t>
            </a:r>
            <a:endParaRPr/>
          </a:p>
        </p:txBody>
      </p:sp>
      <p:sp>
        <p:nvSpPr>
          <p:cNvPr id="320" name="Google Shape;320;p38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/>
              <a:t>Escopo: Initial Coin Offering (</a:t>
            </a:r>
            <a:r>
              <a:rPr lang="pt-BR" sz="2300">
                <a:solidFill>
                  <a:srgbClr val="FF0000"/>
                </a:solidFill>
              </a:rPr>
              <a:t>ICO</a:t>
            </a:r>
            <a:r>
              <a:rPr lang="pt-BR" sz="2300"/>
              <a:t>)</a:t>
            </a:r>
            <a:endParaRPr sz="2300"/>
          </a:p>
        </p:txBody>
      </p:sp>
      <p:sp>
        <p:nvSpPr>
          <p:cNvPr id="321" name="Google Shape;321;p38"/>
          <p:cNvSpPr txBox="1"/>
          <p:nvPr>
            <p:ph idx="2" type="body"/>
          </p:nvPr>
        </p:nvSpPr>
        <p:spPr>
          <a:xfrm>
            <a:off x="4000700" y="1316275"/>
            <a:ext cx="4664100" cy="16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B5394"/>
                </a:solidFill>
              </a:rPr>
              <a:t>Exchanges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Compra e venda de ativos a partir da demanda e oferta.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https://www.therocktrading.com/en/offers/FDZETH</a:t>
            </a:r>
            <a:r>
              <a:rPr lang="pt-BR"/>
              <a:t> </a:t>
            </a:r>
            <a:endParaRPr/>
          </a:p>
        </p:txBody>
      </p:sp>
      <p:sp>
        <p:nvSpPr>
          <p:cNvPr id="322" name="Google Shape;322;p38"/>
          <p:cNvSpPr txBox="1"/>
          <p:nvPr>
            <p:ph idx="1" type="body"/>
          </p:nvPr>
        </p:nvSpPr>
        <p:spPr>
          <a:xfrm>
            <a:off x="258550" y="1316284"/>
            <a:ext cx="40053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B5394"/>
                </a:solidFill>
              </a:rPr>
              <a:t>ICOs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Venda inicial de criptomoedas ou tokens (ativo) realizada exclusivamente pelo criador do ativo.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https://friendz.io/token-page.html</a:t>
            </a:r>
            <a:r>
              <a:rPr lang="pt-BR"/>
              <a:t> </a:t>
            </a:r>
            <a:endParaRPr/>
          </a:p>
        </p:txBody>
      </p:sp>
      <p:pic>
        <p:nvPicPr>
          <p:cNvPr id="323" name="Google Shape;323;p38"/>
          <p:cNvPicPr preferRelativeResize="0"/>
          <p:nvPr/>
        </p:nvPicPr>
        <p:blipFill rotWithShape="1">
          <a:blip r:embed="rId5">
            <a:alphaModFix/>
          </a:blip>
          <a:srcRect b="4073" l="0" r="0" t="3769"/>
          <a:stretch/>
        </p:blipFill>
        <p:spPr>
          <a:xfrm>
            <a:off x="351325" y="2916874"/>
            <a:ext cx="2912872" cy="20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2074" y="2845000"/>
            <a:ext cx="4830308" cy="20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8"/>
          <p:cNvSpPr/>
          <p:nvPr/>
        </p:nvSpPr>
        <p:spPr>
          <a:xfrm>
            <a:off x="258550" y="1375700"/>
            <a:ext cx="3612000" cy="37266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8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/>
          <p:nvPr>
            <p:ph idx="1" type="body"/>
          </p:nvPr>
        </p:nvSpPr>
        <p:spPr>
          <a:xfrm>
            <a:off x="0" y="1431600"/>
            <a:ext cx="9144000" cy="37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/>
              <a:t>Criar </a:t>
            </a:r>
            <a:r>
              <a:rPr b="1" lang="pt-BR" sz="3000">
                <a:solidFill>
                  <a:srgbClr val="FF0000"/>
                </a:solidFill>
              </a:rPr>
              <a:t>Tokens</a:t>
            </a:r>
            <a:r>
              <a:rPr lang="pt-BR" sz="3000"/>
              <a:t> na plataforma </a:t>
            </a:r>
            <a:r>
              <a:rPr b="1" lang="pt-BR" sz="3000">
                <a:solidFill>
                  <a:srgbClr val="FF0000"/>
                </a:solidFill>
              </a:rPr>
              <a:t>Ethereum</a:t>
            </a:r>
            <a:r>
              <a:rPr lang="pt-BR" sz="3000"/>
              <a:t> e</a:t>
            </a:r>
            <a:br>
              <a:rPr lang="pt-BR" sz="3000"/>
            </a:br>
            <a:r>
              <a:rPr b="1" lang="pt-BR" sz="3000"/>
              <a:t>um mecanismo de </a:t>
            </a:r>
            <a:r>
              <a:rPr b="1" lang="pt-BR" sz="3000">
                <a:solidFill>
                  <a:srgbClr val="FF0000"/>
                </a:solidFill>
              </a:rPr>
              <a:t>ICO</a:t>
            </a:r>
            <a:r>
              <a:rPr lang="pt-BR" sz="3000"/>
              <a:t> para vendê-los.</a:t>
            </a:r>
            <a:endParaRPr sz="3000"/>
          </a:p>
        </p:txBody>
      </p:sp>
      <p:sp>
        <p:nvSpPr>
          <p:cNvPr id="332" name="Google Shape;332;p39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fazer no laboratório!</a:t>
            </a:r>
            <a:endParaRPr/>
          </a:p>
        </p:txBody>
      </p:sp>
      <p:sp>
        <p:nvSpPr>
          <p:cNvPr id="333" name="Google Shape;333;p39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●"/>
            </a:pPr>
            <a:r>
              <a:rPr b="1" lang="pt-BR" sz="2400">
                <a:solidFill>
                  <a:srgbClr val="073763"/>
                </a:solidFill>
              </a:rPr>
              <a:t>Conceitos sobre:</a:t>
            </a:r>
            <a:endParaRPr b="1" sz="2400">
              <a:solidFill>
                <a:srgbClr val="073763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○"/>
            </a:pPr>
            <a:r>
              <a:rPr b="1" lang="pt-BR" sz="2400">
                <a:solidFill>
                  <a:srgbClr val="073763"/>
                </a:solidFill>
              </a:rPr>
              <a:t>Criptomoedas</a:t>
            </a:r>
            <a:r>
              <a:rPr lang="pt-BR" sz="2400">
                <a:solidFill>
                  <a:srgbClr val="073763"/>
                </a:solidFill>
              </a:rPr>
              <a:t> </a:t>
            </a:r>
            <a:r>
              <a:rPr i="1" lang="pt-BR" sz="1400">
                <a:solidFill>
                  <a:srgbClr val="073763"/>
                </a:solidFill>
              </a:rPr>
              <a:t>vs</a:t>
            </a:r>
            <a:r>
              <a:rPr lang="pt-BR" sz="2400">
                <a:solidFill>
                  <a:srgbClr val="073763"/>
                </a:solidFill>
              </a:rPr>
              <a:t> </a:t>
            </a:r>
            <a:r>
              <a:rPr b="1" lang="pt-BR" sz="2400">
                <a:solidFill>
                  <a:srgbClr val="073763"/>
                </a:solidFill>
              </a:rPr>
              <a:t>Tokens</a:t>
            </a:r>
            <a:endParaRPr b="1" sz="2400">
              <a:solidFill>
                <a:srgbClr val="073763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○"/>
            </a:pPr>
            <a:r>
              <a:rPr b="1" lang="pt-BR" sz="2400">
                <a:solidFill>
                  <a:srgbClr val="073763"/>
                </a:solidFill>
              </a:rPr>
              <a:t>ICOs</a:t>
            </a:r>
            <a:r>
              <a:rPr lang="pt-BR" sz="2400">
                <a:solidFill>
                  <a:srgbClr val="073763"/>
                </a:solidFill>
              </a:rPr>
              <a:t> </a:t>
            </a:r>
            <a:r>
              <a:rPr i="1" lang="pt-BR" sz="1400">
                <a:solidFill>
                  <a:srgbClr val="073763"/>
                </a:solidFill>
              </a:rPr>
              <a:t>vs</a:t>
            </a:r>
            <a:r>
              <a:rPr lang="pt-BR" sz="2400">
                <a:solidFill>
                  <a:srgbClr val="073763"/>
                </a:solidFill>
              </a:rPr>
              <a:t> </a:t>
            </a:r>
            <a:r>
              <a:rPr b="1" lang="pt-BR" sz="2400">
                <a:solidFill>
                  <a:srgbClr val="073763"/>
                </a:solidFill>
              </a:rPr>
              <a:t>Exchanges</a:t>
            </a:r>
            <a:endParaRPr b="1" sz="2400">
              <a:solidFill>
                <a:srgbClr val="073763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Char char="●"/>
            </a:pPr>
            <a:r>
              <a:rPr b="1" lang="pt-BR" sz="2400">
                <a:solidFill>
                  <a:srgbClr val="FF0000"/>
                </a:solidFill>
              </a:rPr>
              <a:t>Dinâmica</a:t>
            </a:r>
            <a:r>
              <a:rPr lang="pt-BR" sz="2400">
                <a:solidFill>
                  <a:srgbClr val="FF0000"/>
                </a:solidFill>
              </a:rPr>
              <a:t> de Tokens e ICOs</a:t>
            </a:r>
            <a:endParaRPr b="1" sz="2400">
              <a:solidFill>
                <a:srgbClr val="073763"/>
              </a:solidFill>
            </a:endParaRPr>
          </a:p>
        </p:txBody>
      </p:sp>
      <p:sp>
        <p:nvSpPr>
          <p:cNvPr id="339" name="Google Shape;339;p40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aprender neste projeto!</a:t>
            </a:r>
            <a:endParaRPr/>
          </a:p>
        </p:txBody>
      </p:sp>
      <p:sp>
        <p:nvSpPr>
          <p:cNvPr id="340" name="Google Shape;340;p40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e </a:t>
            </a:r>
            <a:r>
              <a:rPr b="1" lang="pt-BR">
                <a:solidFill>
                  <a:srgbClr val="FFFF00"/>
                </a:solidFill>
              </a:rPr>
              <a:t>como funcionam</a:t>
            </a:r>
            <a:r>
              <a:rPr lang="pt-BR"/>
              <a:t> os </a:t>
            </a:r>
            <a:r>
              <a:rPr b="1" lang="pt-BR">
                <a:solidFill>
                  <a:srgbClr val="FFFF00"/>
                </a:solidFill>
              </a:rPr>
              <a:t>Tokens</a:t>
            </a:r>
            <a:r>
              <a:rPr lang="pt-BR"/>
              <a:t> e sua dinâmica de </a:t>
            </a:r>
            <a:r>
              <a:rPr b="1" lang="pt-BR">
                <a:solidFill>
                  <a:srgbClr val="FFFF00"/>
                </a:solidFill>
              </a:rPr>
              <a:t>comercialização</a:t>
            </a:r>
            <a:r>
              <a:rPr lang="pt-BR"/>
              <a:t> com </a:t>
            </a:r>
            <a:r>
              <a:rPr b="1" i="1" lang="pt-BR">
                <a:solidFill>
                  <a:srgbClr val="FFFF00"/>
                </a:solidFill>
              </a:rPr>
              <a:t>Initial Coin Offering</a:t>
            </a:r>
            <a:r>
              <a:rPr b="1" lang="pt-BR">
                <a:solidFill>
                  <a:srgbClr val="FFFF00"/>
                </a:solidFill>
              </a:rPr>
              <a:t> (ICOs)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341" name="Google Shape;341;p40"/>
          <p:cNvSpPr txBox="1"/>
          <p:nvPr/>
        </p:nvSpPr>
        <p:spPr>
          <a:xfrm>
            <a:off x="1552025" y="-53117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3D85C6"/>
                </a:solidFill>
              </a:rPr>
              <a:t>bbchain© Proibida a reprodução sem autorização.</a:t>
            </a:r>
            <a:endParaRPr sz="7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ver a dinâmica de um Token.</a:t>
            </a:r>
            <a:endParaRPr/>
          </a:p>
        </p:txBody>
      </p:sp>
      <p:sp>
        <p:nvSpPr>
          <p:cNvPr id="347" name="Google Shape;347;p41"/>
          <p:cNvSpPr txBox="1"/>
          <p:nvPr/>
        </p:nvSpPr>
        <p:spPr>
          <a:xfrm>
            <a:off x="6692100" y="-40500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3D85C6"/>
                </a:solidFill>
              </a:rPr>
              <a:t>bbchain© Proibida a reprodução sem autorização.</a:t>
            </a:r>
            <a:endParaRPr sz="7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Tokens &amp; ICOs são </a:t>
            </a:r>
            <a:br>
              <a:rPr lang="pt-BR"/>
            </a:br>
            <a:r>
              <a:rPr lang="pt-BR"/>
              <a:t>Smart Contracts ! ! !</a:t>
            </a:r>
            <a:endParaRPr/>
          </a:p>
        </p:txBody>
      </p:sp>
      <p:sp>
        <p:nvSpPr>
          <p:cNvPr id="353" name="Google Shape;353;p42"/>
          <p:cNvSpPr txBox="1"/>
          <p:nvPr/>
        </p:nvSpPr>
        <p:spPr>
          <a:xfrm>
            <a:off x="6692100" y="-40500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3D85C6"/>
                </a:solidFill>
              </a:rPr>
              <a:t>bbchain© Proibida a reprodução sem autorização.</a:t>
            </a:r>
            <a:endParaRPr sz="7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802" y="3705675"/>
            <a:ext cx="3121576" cy="11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3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●"/>
            </a:pPr>
            <a:r>
              <a:rPr b="1" lang="pt-BR" sz="2400">
                <a:solidFill>
                  <a:srgbClr val="073763"/>
                </a:solidFill>
              </a:rPr>
              <a:t>Conceitos sobre:</a:t>
            </a:r>
            <a:endParaRPr b="1" sz="2400">
              <a:solidFill>
                <a:srgbClr val="073763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○"/>
            </a:pPr>
            <a:r>
              <a:rPr b="1" lang="pt-BR" sz="2400">
                <a:solidFill>
                  <a:srgbClr val="073763"/>
                </a:solidFill>
              </a:rPr>
              <a:t>Criptomoedas</a:t>
            </a:r>
            <a:r>
              <a:rPr lang="pt-BR" sz="2400">
                <a:solidFill>
                  <a:srgbClr val="073763"/>
                </a:solidFill>
              </a:rPr>
              <a:t> </a:t>
            </a:r>
            <a:r>
              <a:rPr i="1" lang="pt-BR" sz="1400">
                <a:solidFill>
                  <a:srgbClr val="073763"/>
                </a:solidFill>
              </a:rPr>
              <a:t>vs</a:t>
            </a:r>
            <a:r>
              <a:rPr lang="pt-BR" sz="2400">
                <a:solidFill>
                  <a:srgbClr val="073763"/>
                </a:solidFill>
              </a:rPr>
              <a:t> </a:t>
            </a:r>
            <a:r>
              <a:rPr b="1" lang="pt-BR" sz="2400">
                <a:solidFill>
                  <a:srgbClr val="073763"/>
                </a:solidFill>
              </a:rPr>
              <a:t>Tokens</a:t>
            </a:r>
            <a:endParaRPr b="1" sz="2400">
              <a:solidFill>
                <a:srgbClr val="073763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○"/>
            </a:pPr>
            <a:r>
              <a:rPr b="1" lang="pt-BR" sz="2400">
                <a:solidFill>
                  <a:srgbClr val="073763"/>
                </a:solidFill>
              </a:rPr>
              <a:t>ICOs</a:t>
            </a:r>
            <a:r>
              <a:rPr lang="pt-BR" sz="2400">
                <a:solidFill>
                  <a:srgbClr val="073763"/>
                </a:solidFill>
              </a:rPr>
              <a:t> </a:t>
            </a:r>
            <a:r>
              <a:rPr i="1" lang="pt-BR" sz="1400">
                <a:solidFill>
                  <a:srgbClr val="073763"/>
                </a:solidFill>
              </a:rPr>
              <a:t>vs</a:t>
            </a:r>
            <a:r>
              <a:rPr lang="pt-BR" sz="2400">
                <a:solidFill>
                  <a:srgbClr val="073763"/>
                </a:solidFill>
              </a:rPr>
              <a:t> </a:t>
            </a:r>
            <a:r>
              <a:rPr b="1" lang="pt-BR" sz="2400">
                <a:solidFill>
                  <a:srgbClr val="073763"/>
                </a:solidFill>
              </a:rPr>
              <a:t>Exchanges</a:t>
            </a:r>
            <a:endParaRPr b="1" sz="2400">
              <a:solidFill>
                <a:srgbClr val="073763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aleway"/>
              <a:buChar char="●"/>
            </a:pPr>
            <a:r>
              <a:rPr b="1" lang="pt-BR" sz="2400">
                <a:solidFill>
                  <a:srgbClr val="073763"/>
                </a:solidFill>
              </a:rPr>
              <a:t>Dinâmica</a:t>
            </a:r>
            <a:r>
              <a:rPr lang="pt-BR" sz="2400">
                <a:solidFill>
                  <a:srgbClr val="073763"/>
                </a:solidFill>
              </a:rPr>
              <a:t> de Tokens e ICOs</a:t>
            </a:r>
            <a:endParaRPr b="1" sz="2400">
              <a:solidFill>
                <a:srgbClr val="073763"/>
              </a:solidFill>
            </a:endParaRPr>
          </a:p>
        </p:txBody>
      </p:sp>
      <p:sp>
        <p:nvSpPr>
          <p:cNvPr id="193" name="Google Shape;193;p26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aprender neste projeto!</a:t>
            </a:r>
            <a:endParaRPr/>
          </a:p>
        </p:txBody>
      </p:sp>
      <p:sp>
        <p:nvSpPr>
          <p:cNvPr id="194" name="Google Shape;194;p26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</a:t>
            </a:r>
            <a:r>
              <a:rPr lang="pt-BR"/>
              <a:t>são</a:t>
            </a:r>
            <a:r>
              <a:rPr lang="pt-BR"/>
              <a:t> e </a:t>
            </a:r>
            <a:r>
              <a:rPr b="1" lang="pt-BR">
                <a:solidFill>
                  <a:srgbClr val="FFFF00"/>
                </a:solidFill>
              </a:rPr>
              <a:t>como funciona</a:t>
            </a:r>
            <a:r>
              <a:rPr b="1" lang="pt-BR">
                <a:solidFill>
                  <a:srgbClr val="FFFF00"/>
                </a:solidFill>
              </a:rPr>
              <a:t>m</a:t>
            </a:r>
            <a:r>
              <a:rPr lang="pt-BR"/>
              <a:t> os </a:t>
            </a:r>
            <a:r>
              <a:rPr b="1" lang="pt-BR">
                <a:solidFill>
                  <a:srgbClr val="FFFF00"/>
                </a:solidFill>
              </a:rPr>
              <a:t>Tokens</a:t>
            </a:r>
            <a:r>
              <a:rPr lang="pt-BR"/>
              <a:t> e sua</a:t>
            </a:r>
            <a:r>
              <a:rPr lang="pt-BR"/>
              <a:t> dinâmica de </a:t>
            </a:r>
            <a:r>
              <a:rPr b="1" lang="pt-BR">
                <a:solidFill>
                  <a:srgbClr val="FFFF00"/>
                </a:solidFill>
              </a:rPr>
              <a:t>comercialização</a:t>
            </a:r>
            <a:r>
              <a:rPr lang="pt-BR"/>
              <a:t> com </a:t>
            </a:r>
            <a:r>
              <a:rPr b="1" i="1" lang="pt-BR">
                <a:solidFill>
                  <a:srgbClr val="FFFF00"/>
                </a:solidFill>
              </a:rPr>
              <a:t>Initial Coin Offering</a:t>
            </a:r>
            <a:r>
              <a:rPr b="1" lang="pt-BR">
                <a:solidFill>
                  <a:srgbClr val="FFFF00"/>
                </a:solidFill>
              </a:rPr>
              <a:t> (ICOs)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1552025" y="-53117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3D85C6"/>
                </a:solidFill>
              </a:rPr>
              <a:t>bbchain© Proibida a reprodução sem autorização.</a:t>
            </a:r>
            <a:endParaRPr sz="7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802" y="3705675"/>
            <a:ext cx="3121576" cy="11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4"/>
          <p:cNvSpPr/>
          <p:nvPr/>
        </p:nvSpPr>
        <p:spPr>
          <a:xfrm>
            <a:off x="5412325" y="1211450"/>
            <a:ext cx="3570900" cy="14169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4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802" y="3705675"/>
            <a:ext cx="3121576" cy="11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5"/>
          <p:cNvSpPr/>
          <p:nvPr/>
        </p:nvSpPr>
        <p:spPr>
          <a:xfrm>
            <a:off x="5432850" y="3131275"/>
            <a:ext cx="3570900" cy="17760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5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802" y="3705675"/>
            <a:ext cx="3121576" cy="11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6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802" y="3705675"/>
            <a:ext cx="3121576" cy="11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7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802" y="3705675"/>
            <a:ext cx="3121576" cy="11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8"/>
          <p:cNvSpPr/>
          <p:nvPr/>
        </p:nvSpPr>
        <p:spPr>
          <a:xfrm>
            <a:off x="5520175" y="3478875"/>
            <a:ext cx="2261700" cy="25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8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802" y="3705675"/>
            <a:ext cx="3121576" cy="11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9"/>
          <p:cNvSpPr/>
          <p:nvPr/>
        </p:nvSpPr>
        <p:spPr>
          <a:xfrm>
            <a:off x="5844366" y="3704750"/>
            <a:ext cx="3031800" cy="68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9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802" y="3705675"/>
            <a:ext cx="3121576" cy="11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0"/>
          <p:cNvSpPr/>
          <p:nvPr/>
        </p:nvSpPr>
        <p:spPr>
          <a:xfrm>
            <a:off x="5842350" y="3704750"/>
            <a:ext cx="3079200" cy="68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0375" y="3326873"/>
            <a:ext cx="559525" cy="5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0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802" y="3705675"/>
            <a:ext cx="3121576" cy="11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1"/>
          <p:cNvSpPr/>
          <p:nvPr/>
        </p:nvSpPr>
        <p:spPr>
          <a:xfrm flipH="1" rot="10800000">
            <a:off x="5835350" y="4373525"/>
            <a:ext cx="3096600" cy="46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1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2"/>
          <p:cNvSpPr/>
          <p:nvPr/>
        </p:nvSpPr>
        <p:spPr>
          <a:xfrm>
            <a:off x="5523350" y="2094350"/>
            <a:ext cx="3367500" cy="75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802" y="3705675"/>
            <a:ext cx="3121576" cy="11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2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802" y="3705675"/>
            <a:ext cx="3121576" cy="11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3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●"/>
            </a:pPr>
            <a:r>
              <a:rPr b="1" lang="pt-BR" sz="2400">
                <a:solidFill>
                  <a:srgbClr val="073763"/>
                </a:solidFill>
              </a:rPr>
              <a:t>Conceitos sobre:</a:t>
            </a:r>
            <a:endParaRPr b="1" sz="2400">
              <a:solidFill>
                <a:srgbClr val="073763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○"/>
            </a:pPr>
            <a:r>
              <a:rPr b="1" lang="pt-BR" sz="2400">
                <a:solidFill>
                  <a:srgbClr val="FF0000"/>
                </a:solidFill>
              </a:rPr>
              <a:t>Criptomoedas</a:t>
            </a:r>
            <a:r>
              <a:rPr lang="pt-BR" sz="2400">
                <a:solidFill>
                  <a:srgbClr val="FF0000"/>
                </a:solidFill>
              </a:rPr>
              <a:t> </a:t>
            </a:r>
            <a:r>
              <a:rPr i="1" lang="pt-BR" sz="1400">
                <a:solidFill>
                  <a:srgbClr val="FF0000"/>
                </a:solidFill>
              </a:rPr>
              <a:t>vs</a:t>
            </a:r>
            <a:r>
              <a:rPr lang="pt-BR" sz="2400">
                <a:solidFill>
                  <a:srgbClr val="FF0000"/>
                </a:solidFill>
              </a:rPr>
              <a:t> </a:t>
            </a:r>
            <a:r>
              <a:rPr b="1" lang="pt-BR" sz="2400">
                <a:solidFill>
                  <a:srgbClr val="FF0000"/>
                </a:solidFill>
              </a:rPr>
              <a:t>Tokens</a:t>
            </a:r>
            <a:endParaRPr b="1" sz="2400">
              <a:solidFill>
                <a:srgbClr val="FF0000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○"/>
            </a:pPr>
            <a:r>
              <a:rPr b="1" lang="pt-BR" sz="2400">
                <a:solidFill>
                  <a:srgbClr val="073763"/>
                </a:solidFill>
              </a:rPr>
              <a:t>ICOs</a:t>
            </a:r>
            <a:r>
              <a:rPr lang="pt-BR" sz="2400">
                <a:solidFill>
                  <a:srgbClr val="073763"/>
                </a:solidFill>
              </a:rPr>
              <a:t> </a:t>
            </a:r>
            <a:r>
              <a:rPr i="1" lang="pt-BR" sz="1400">
                <a:solidFill>
                  <a:srgbClr val="073763"/>
                </a:solidFill>
              </a:rPr>
              <a:t>vs</a:t>
            </a:r>
            <a:r>
              <a:rPr lang="pt-BR" sz="2400">
                <a:solidFill>
                  <a:srgbClr val="073763"/>
                </a:solidFill>
              </a:rPr>
              <a:t> </a:t>
            </a:r>
            <a:r>
              <a:rPr b="1" lang="pt-BR" sz="2400">
                <a:solidFill>
                  <a:srgbClr val="073763"/>
                </a:solidFill>
              </a:rPr>
              <a:t>Exchanges</a:t>
            </a:r>
            <a:endParaRPr b="1" sz="2400">
              <a:solidFill>
                <a:srgbClr val="073763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aleway"/>
              <a:buChar char="●"/>
            </a:pPr>
            <a:r>
              <a:rPr b="1" lang="pt-BR" sz="2400">
                <a:solidFill>
                  <a:srgbClr val="073763"/>
                </a:solidFill>
              </a:rPr>
              <a:t>Dinâmica</a:t>
            </a:r>
            <a:r>
              <a:rPr lang="pt-BR" sz="2400">
                <a:solidFill>
                  <a:srgbClr val="073763"/>
                </a:solidFill>
              </a:rPr>
              <a:t> de Tokens e ICOs</a:t>
            </a:r>
            <a:endParaRPr b="1" sz="2400">
              <a:solidFill>
                <a:srgbClr val="073763"/>
              </a:solidFill>
            </a:endParaRPr>
          </a:p>
        </p:txBody>
      </p:sp>
      <p:sp>
        <p:nvSpPr>
          <p:cNvPr id="201" name="Google Shape;201;p27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aprender neste projeto!</a:t>
            </a:r>
            <a:endParaRPr/>
          </a:p>
        </p:txBody>
      </p:sp>
      <p:sp>
        <p:nvSpPr>
          <p:cNvPr id="202" name="Google Shape;202;p27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e </a:t>
            </a:r>
            <a:r>
              <a:rPr b="1" lang="pt-BR">
                <a:solidFill>
                  <a:srgbClr val="FFFF00"/>
                </a:solidFill>
              </a:rPr>
              <a:t>como funcionam</a:t>
            </a:r>
            <a:r>
              <a:rPr lang="pt-BR"/>
              <a:t> os </a:t>
            </a:r>
            <a:r>
              <a:rPr b="1" lang="pt-BR">
                <a:solidFill>
                  <a:srgbClr val="FFFF00"/>
                </a:solidFill>
              </a:rPr>
              <a:t>Tokens</a:t>
            </a:r>
            <a:r>
              <a:rPr lang="pt-BR"/>
              <a:t> e sua dinâmica de </a:t>
            </a:r>
            <a:r>
              <a:rPr b="1" lang="pt-BR">
                <a:solidFill>
                  <a:srgbClr val="FFFF00"/>
                </a:solidFill>
              </a:rPr>
              <a:t>comercialização</a:t>
            </a:r>
            <a:r>
              <a:rPr lang="pt-BR"/>
              <a:t> com </a:t>
            </a:r>
            <a:r>
              <a:rPr b="1" i="1" lang="pt-BR">
                <a:solidFill>
                  <a:srgbClr val="FFFF00"/>
                </a:solidFill>
              </a:rPr>
              <a:t>Initial Coin Offering</a:t>
            </a:r>
            <a:r>
              <a:rPr b="1" lang="pt-BR">
                <a:solidFill>
                  <a:srgbClr val="FFFF00"/>
                </a:solidFill>
              </a:rPr>
              <a:t> (ICOs)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1552025" y="-53117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3D85C6"/>
                </a:solidFill>
              </a:rPr>
              <a:t>bbchain© Proibida a reprodução sem autorização.</a:t>
            </a:r>
            <a:endParaRPr sz="7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802" y="3705675"/>
            <a:ext cx="3121576" cy="11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4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901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802" y="3705675"/>
            <a:ext cx="3121576" cy="11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5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901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802" y="3705675"/>
            <a:ext cx="3121576" cy="11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6"/>
          <p:cNvSpPr/>
          <p:nvPr/>
        </p:nvSpPr>
        <p:spPr>
          <a:xfrm flipH="1" rot="10800000">
            <a:off x="5814400" y="4373525"/>
            <a:ext cx="3117600" cy="46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6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901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802" y="3705675"/>
            <a:ext cx="3121576" cy="11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7"/>
          <p:cNvSpPr/>
          <p:nvPr/>
        </p:nvSpPr>
        <p:spPr>
          <a:xfrm>
            <a:off x="5842350" y="3704750"/>
            <a:ext cx="3079200" cy="68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0375" y="3326873"/>
            <a:ext cx="559525" cy="5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7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8"/>
          <p:cNvSpPr/>
          <p:nvPr/>
        </p:nvSpPr>
        <p:spPr>
          <a:xfrm>
            <a:off x="5523350" y="2094350"/>
            <a:ext cx="3367500" cy="98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802" y="3705675"/>
            <a:ext cx="3121576" cy="11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8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/>
          <p:nvPr>
            <p:ph idx="1" type="body"/>
          </p:nvPr>
        </p:nvSpPr>
        <p:spPr>
          <a:xfrm>
            <a:off x="238000" y="1279200"/>
            <a:ext cx="8556900" cy="3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pt-BR" sz="2400"/>
              <a:t>Escalabilidade</a:t>
            </a:r>
            <a:r>
              <a:rPr lang="pt-BR" sz="2400"/>
              <a:t>: Toda transferência tem que ser assinada "manualmente" por quem está fazendo a transação;</a:t>
            </a:r>
            <a:endParaRPr sz="24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Cada transferência exige uma ação do detentor do token. </a:t>
            </a:r>
            <a:r>
              <a:rPr b="1" lang="pt-BR" sz="1800"/>
              <a:t>Cada transação precisa ser executada de forma manual.</a:t>
            </a:r>
            <a:endParaRPr b="1" sz="1800"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As condições de transferência tem que ser negociadas </a:t>
            </a:r>
            <a:br>
              <a:rPr lang="pt-BR" sz="2400"/>
            </a:br>
            <a:r>
              <a:rPr lang="pt-BR" sz="2400"/>
              <a:t>uma a uma (ex.: 1 pizza = 100 tokens; R$ 20 = 50 tokens);</a:t>
            </a:r>
            <a:endParaRPr sz="24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3" name="Google Shape;483;p59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Limitações</a:t>
            </a:r>
            <a:endParaRPr/>
          </a:p>
        </p:txBody>
      </p:sp>
      <p:sp>
        <p:nvSpPr>
          <p:cNvPr id="484" name="Google Shape;484;p59"/>
          <p:cNvSpPr txBox="1"/>
          <p:nvPr>
            <p:ph idx="4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9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Além disso, as </a:t>
            </a:r>
            <a:r>
              <a:rPr lang="pt-BR">
                <a:solidFill>
                  <a:srgbClr val="FFFF00"/>
                </a:solidFill>
              </a:rPr>
              <a:t>TRANSAÇÕES</a:t>
            </a:r>
            <a:r>
              <a:rPr lang="pt-BR"/>
              <a:t> de </a:t>
            </a:r>
            <a:r>
              <a:rPr lang="pt-BR">
                <a:solidFill>
                  <a:srgbClr val="FFFF00"/>
                </a:solidFill>
              </a:rPr>
              <a:t>BENEFÍCIOS</a:t>
            </a:r>
            <a:r>
              <a:rPr lang="pt-BR"/>
              <a:t> (pizza, R$) e de </a:t>
            </a:r>
            <a:r>
              <a:rPr lang="pt-BR">
                <a:solidFill>
                  <a:srgbClr val="FFFF00"/>
                </a:solidFill>
              </a:rPr>
              <a:t>TOKENS</a:t>
            </a:r>
            <a:r>
              <a:rPr lang="pt-BR"/>
              <a:t> (W$) são independentes, causando um potencial problema de confiança.</a:t>
            </a:r>
            <a:endParaRPr/>
          </a:p>
        </p:txBody>
      </p:sp>
      <p:sp>
        <p:nvSpPr>
          <p:cNvPr id="491" name="Google Shape;491;p60"/>
          <p:cNvSpPr txBox="1"/>
          <p:nvPr/>
        </p:nvSpPr>
        <p:spPr>
          <a:xfrm>
            <a:off x="6692100" y="-40500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3D85C6"/>
                </a:solidFill>
              </a:rPr>
              <a:t>bbchain© Proibida a reprodução sem autorização.</a:t>
            </a:r>
            <a:endParaRPr sz="7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1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802" y="3705675"/>
            <a:ext cx="3121576" cy="11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2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901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802" y="3705675"/>
            <a:ext cx="3121576" cy="11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3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8"/>
          <p:cNvPicPr preferRelativeResize="0"/>
          <p:nvPr/>
        </p:nvPicPr>
        <p:blipFill rotWithShape="1">
          <a:blip r:embed="rId3">
            <a:alphaModFix/>
          </a:blip>
          <a:srcRect b="0" l="2047" r="0" t="0"/>
          <a:stretch/>
        </p:blipFill>
        <p:spPr>
          <a:xfrm>
            <a:off x="3500900" y="205317"/>
            <a:ext cx="5448225" cy="47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/>
        </p:nvSpPr>
        <p:spPr>
          <a:xfrm>
            <a:off x="71875" y="204675"/>
            <a:ext cx="3357000" cy="47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1C232"/>
                </a:solidFill>
              </a:rPr>
              <a:t>Coins</a:t>
            </a:r>
            <a:r>
              <a:rPr lang="pt-BR">
                <a:solidFill>
                  <a:srgbClr val="FFF9C0"/>
                </a:solidFill>
              </a:rPr>
              <a:t> (</a:t>
            </a:r>
            <a:r>
              <a:rPr b="1" lang="pt-BR">
                <a:solidFill>
                  <a:srgbClr val="FFF9C0"/>
                </a:solidFill>
              </a:rPr>
              <a:t>Criptomoedas</a:t>
            </a:r>
            <a:r>
              <a:rPr lang="pt-BR">
                <a:solidFill>
                  <a:srgbClr val="FFF9C0"/>
                </a:solidFill>
              </a:rPr>
              <a:t> ou AltCoins) e </a:t>
            </a:r>
            <a:r>
              <a:rPr b="1" lang="pt-BR">
                <a:solidFill>
                  <a:srgbClr val="F1C232"/>
                </a:solidFill>
              </a:rPr>
              <a:t>Tokens</a:t>
            </a:r>
            <a:r>
              <a:rPr lang="pt-BR">
                <a:solidFill>
                  <a:srgbClr val="FFF9C0"/>
                </a:solidFill>
              </a:rPr>
              <a:t> </a:t>
            </a:r>
            <a:r>
              <a:rPr b="1" lang="pt-BR">
                <a:solidFill>
                  <a:srgbClr val="FFF9C0"/>
                </a:solidFill>
              </a:rPr>
              <a:t>são tipos de criptomoedas</a:t>
            </a:r>
            <a:r>
              <a:rPr lang="pt-BR">
                <a:solidFill>
                  <a:srgbClr val="FFF9C0"/>
                </a:solidFill>
              </a:rPr>
              <a:t> (Cryptocurrency) que podem ser usadas como ativos digitais. </a:t>
            </a:r>
            <a:endParaRPr>
              <a:solidFill>
                <a:srgbClr val="FFF9C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9C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9C0"/>
                </a:solidFill>
              </a:rPr>
              <a:t>A diferença entre Coin e Token</a:t>
            </a:r>
            <a:br>
              <a:rPr lang="pt-BR">
                <a:solidFill>
                  <a:srgbClr val="FFF9C0"/>
                </a:solidFill>
              </a:rPr>
            </a:br>
            <a:r>
              <a:rPr lang="pt-BR">
                <a:solidFill>
                  <a:srgbClr val="FFF9C0"/>
                </a:solidFill>
              </a:rPr>
              <a:t>está na </a:t>
            </a:r>
            <a:r>
              <a:rPr b="1" lang="pt-BR">
                <a:solidFill>
                  <a:srgbClr val="FFF9C0"/>
                </a:solidFill>
              </a:rPr>
              <a:t>relação de dependência da plataformas Blockchain</a:t>
            </a:r>
            <a:r>
              <a:rPr lang="pt-BR">
                <a:solidFill>
                  <a:srgbClr val="FFF9C0"/>
                </a:solidFill>
              </a:rPr>
              <a:t> onde operam.</a:t>
            </a:r>
            <a:endParaRPr>
              <a:solidFill>
                <a:srgbClr val="FFF9C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9C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1C232"/>
                </a:solidFill>
              </a:rPr>
              <a:t>Coins</a:t>
            </a:r>
            <a:r>
              <a:rPr b="1" lang="pt-BR">
                <a:solidFill>
                  <a:srgbClr val="FFF9C0"/>
                </a:solidFill>
              </a:rPr>
              <a:t>:</a:t>
            </a:r>
            <a:r>
              <a:rPr lang="pt-BR">
                <a:solidFill>
                  <a:srgbClr val="FFF9C0"/>
                </a:solidFill>
              </a:rPr>
              <a:t> são criptomoedas </a:t>
            </a:r>
            <a:r>
              <a:rPr b="1" lang="pt-BR">
                <a:solidFill>
                  <a:srgbClr val="FFF9C0"/>
                </a:solidFill>
              </a:rPr>
              <a:t>independentes</a:t>
            </a:r>
            <a:r>
              <a:rPr lang="pt-BR">
                <a:solidFill>
                  <a:srgbClr val="FFF9C0"/>
                </a:solidFill>
              </a:rPr>
              <a:t> que </a:t>
            </a:r>
            <a:r>
              <a:rPr b="1" lang="pt-BR">
                <a:solidFill>
                  <a:srgbClr val="FFF9C0"/>
                </a:solidFill>
              </a:rPr>
              <a:t>operam em suas próprias Blockchains</a:t>
            </a:r>
            <a:r>
              <a:rPr lang="pt-BR">
                <a:solidFill>
                  <a:srgbClr val="FFF9C0"/>
                </a:solidFill>
              </a:rPr>
              <a:t>.</a:t>
            </a:r>
            <a:endParaRPr>
              <a:solidFill>
                <a:srgbClr val="FFF9C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9C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1C232"/>
                </a:solidFill>
              </a:rPr>
              <a:t>Tokens</a:t>
            </a:r>
            <a:r>
              <a:rPr lang="pt-BR">
                <a:solidFill>
                  <a:srgbClr val="FFF9C0"/>
                </a:solidFill>
              </a:rPr>
              <a:t>: são criptomoedas que </a:t>
            </a:r>
            <a:r>
              <a:rPr b="1" lang="pt-BR">
                <a:solidFill>
                  <a:srgbClr val="FFF9C0"/>
                </a:solidFill>
              </a:rPr>
              <a:t>dependem de uma plataforma Blockchain para operar</a:t>
            </a:r>
            <a:r>
              <a:rPr lang="pt-BR">
                <a:solidFill>
                  <a:srgbClr val="FFF9C0"/>
                </a:solidFill>
              </a:rPr>
              <a:t>, facilitando a criação de aplicações descentralizadas.</a:t>
            </a:r>
            <a:endParaRPr>
              <a:solidFill>
                <a:srgbClr val="FFF9C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9C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9C0"/>
                </a:solidFill>
              </a:rPr>
              <a:t>Simplificadamente, os</a:t>
            </a:r>
            <a:r>
              <a:rPr b="1" lang="pt-BR">
                <a:solidFill>
                  <a:srgbClr val="F1C232"/>
                </a:solidFill>
              </a:rPr>
              <a:t> Tokens</a:t>
            </a:r>
            <a:r>
              <a:rPr lang="pt-BR">
                <a:solidFill>
                  <a:srgbClr val="FFF9C0"/>
                </a:solidFill>
              </a:rPr>
              <a:t> são normalmente </a:t>
            </a:r>
            <a:r>
              <a:rPr b="1" lang="pt-BR">
                <a:solidFill>
                  <a:srgbClr val="F1C232"/>
                </a:solidFill>
              </a:rPr>
              <a:t>Smart Contracts</a:t>
            </a:r>
            <a:r>
              <a:rPr lang="pt-BR">
                <a:solidFill>
                  <a:srgbClr val="FFF9C0"/>
                </a:solidFill>
              </a:rPr>
              <a:t> que controlam a </a:t>
            </a:r>
            <a:r>
              <a:rPr b="1" lang="pt-BR">
                <a:solidFill>
                  <a:srgbClr val="F1C232"/>
                </a:solidFill>
              </a:rPr>
              <a:t>emissão</a:t>
            </a:r>
            <a:r>
              <a:rPr lang="pt-BR">
                <a:solidFill>
                  <a:srgbClr val="FFF9C0"/>
                </a:solidFill>
              </a:rPr>
              <a:t>, a </a:t>
            </a:r>
            <a:r>
              <a:rPr b="1" lang="pt-BR">
                <a:solidFill>
                  <a:srgbClr val="F1C232"/>
                </a:solidFill>
              </a:rPr>
              <a:t>propriedade</a:t>
            </a:r>
            <a:r>
              <a:rPr lang="pt-BR">
                <a:solidFill>
                  <a:srgbClr val="FFF9C0"/>
                </a:solidFill>
              </a:rPr>
              <a:t>, a</a:t>
            </a:r>
            <a:r>
              <a:rPr b="1" lang="pt-BR">
                <a:solidFill>
                  <a:srgbClr val="FFF9C0"/>
                </a:solidFill>
              </a:rPr>
              <a:t> </a:t>
            </a:r>
            <a:r>
              <a:rPr b="1" lang="pt-BR">
                <a:solidFill>
                  <a:srgbClr val="F1C232"/>
                </a:solidFill>
              </a:rPr>
              <a:t>transferência </a:t>
            </a:r>
            <a:r>
              <a:rPr lang="pt-BR">
                <a:solidFill>
                  <a:srgbClr val="FFF9C0"/>
                </a:solidFill>
              </a:rPr>
              <a:t>e a </a:t>
            </a:r>
            <a:r>
              <a:rPr b="1" lang="pt-BR">
                <a:solidFill>
                  <a:srgbClr val="F1C232"/>
                </a:solidFill>
              </a:rPr>
              <a:t>queima de valores</a:t>
            </a:r>
            <a:r>
              <a:rPr lang="pt-BR">
                <a:solidFill>
                  <a:srgbClr val="FFF9C0"/>
                </a:solidFill>
              </a:rPr>
              <a:t>.</a:t>
            </a:r>
            <a:endParaRPr>
              <a:solidFill>
                <a:srgbClr val="FFF9C0"/>
              </a:solidFill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6692100" y="-40500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3D85C6"/>
                </a:solidFill>
              </a:rPr>
              <a:t>bbchain© Proibida a reprodução sem autorização.</a:t>
            </a:r>
            <a:endParaRPr sz="7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Soluções...</a:t>
            </a:r>
            <a:endParaRPr/>
          </a:p>
        </p:txBody>
      </p:sp>
      <p:sp>
        <p:nvSpPr>
          <p:cNvPr id="517" name="Google Shape;517;p64"/>
          <p:cNvSpPr txBox="1"/>
          <p:nvPr/>
        </p:nvSpPr>
        <p:spPr>
          <a:xfrm>
            <a:off x="6692100" y="-40500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3D85C6"/>
                </a:solidFill>
              </a:rPr>
              <a:t>bbchain© Proibida a reprodução sem autorização.</a:t>
            </a:r>
            <a:endParaRPr sz="7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90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5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90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6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Initial Coin Offering (ICO) é um Smart Contract que automatiza a troca de Tokens por Ether</a:t>
            </a:r>
            <a:endParaRPr/>
          </a:p>
        </p:txBody>
      </p:sp>
      <p:sp>
        <p:nvSpPr>
          <p:cNvPr id="535" name="Google Shape;535;p67"/>
          <p:cNvSpPr txBox="1"/>
          <p:nvPr>
            <p:ph type="title"/>
          </p:nvPr>
        </p:nvSpPr>
        <p:spPr>
          <a:xfrm>
            <a:off x="651600" y="3162075"/>
            <a:ext cx="8035800" cy="9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0" lang="pt-BR" sz="1800"/>
              <a:t>Alice quer trocar </a:t>
            </a:r>
            <a:r>
              <a:rPr lang="pt-BR" sz="1800"/>
              <a:t>100 tokens</a:t>
            </a:r>
            <a:r>
              <a:rPr b="0" lang="pt-BR" sz="1800"/>
              <a:t> por </a:t>
            </a:r>
            <a:r>
              <a:rPr lang="pt-BR" sz="1800"/>
              <a:t>1 ether </a:t>
            </a:r>
            <a:r>
              <a:rPr b="0" lang="pt-BR" sz="1800"/>
              <a:t>(ou outros valores, mantendo a proporção)</a:t>
            </a:r>
            <a:endParaRPr b="0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0" lang="pt-BR" sz="1800"/>
              <a:t>Qualquer pessoa da rede pode </a:t>
            </a:r>
            <a:r>
              <a:rPr lang="pt-BR" sz="1800"/>
              <a:t>enviar ethers</a:t>
            </a:r>
            <a:r>
              <a:rPr b="0" lang="pt-BR" sz="1800"/>
              <a:t> e </a:t>
            </a:r>
            <a:r>
              <a:rPr lang="pt-BR" sz="1800"/>
              <a:t>receber tokens</a:t>
            </a:r>
            <a:r>
              <a:rPr b="0" lang="pt-BR" sz="1800"/>
              <a:t>, sem precisar que ela assine a transferência ou conheça o comprador.</a:t>
            </a:r>
            <a:endParaRPr b="0" sz="1800"/>
          </a:p>
        </p:txBody>
      </p:sp>
      <p:sp>
        <p:nvSpPr>
          <p:cNvPr id="536" name="Google Shape;536;p67"/>
          <p:cNvSpPr txBox="1"/>
          <p:nvPr/>
        </p:nvSpPr>
        <p:spPr>
          <a:xfrm>
            <a:off x="6692100" y="-40500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3D85C6"/>
                </a:solidFill>
              </a:rPr>
              <a:t>bbchain© Proibida a reprodução sem autorização.</a:t>
            </a:r>
            <a:endParaRPr sz="7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ver a dinâmica de um ICO (do ponto de vista técnico)</a:t>
            </a:r>
            <a:endParaRPr/>
          </a:p>
        </p:txBody>
      </p:sp>
      <p:sp>
        <p:nvSpPr>
          <p:cNvPr id="542" name="Google Shape;542;p68"/>
          <p:cNvSpPr txBox="1"/>
          <p:nvPr/>
        </p:nvSpPr>
        <p:spPr>
          <a:xfrm>
            <a:off x="6692100" y="-40500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3D85C6"/>
                </a:solidFill>
              </a:rPr>
              <a:t>bbchain© Proibida a reprodução sem autorização.</a:t>
            </a:r>
            <a:endParaRPr sz="7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90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9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90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 flipH="1" rot="10800000">
            <a:off x="3151825" y="2012300"/>
            <a:ext cx="1375800" cy="19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70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90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1"/>
          <p:cNvSpPr/>
          <p:nvPr/>
        </p:nvSpPr>
        <p:spPr>
          <a:xfrm flipH="1" rot="10800000">
            <a:off x="3038900" y="2700150"/>
            <a:ext cx="934200" cy="19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71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90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/>
          <p:nvPr/>
        </p:nvSpPr>
        <p:spPr>
          <a:xfrm>
            <a:off x="3357125" y="2884875"/>
            <a:ext cx="2381700" cy="35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2"/>
          <p:cNvSpPr/>
          <p:nvPr/>
        </p:nvSpPr>
        <p:spPr>
          <a:xfrm flipH="1" rot="10800000">
            <a:off x="3141550" y="1652975"/>
            <a:ext cx="1375800" cy="19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72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7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73"/>
          <p:cNvSpPr/>
          <p:nvPr/>
        </p:nvSpPr>
        <p:spPr>
          <a:xfrm>
            <a:off x="6560275" y="2032750"/>
            <a:ext cx="1447500" cy="42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73"/>
          <p:cNvSpPr/>
          <p:nvPr/>
        </p:nvSpPr>
        <p:spPr>
          <a:xfrm>
            <a:off x="3335000" y="3222075"/>
            <a:ext cx="2342400" cy="19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73"/>
          <p:cNvSpPr/>
          <p:nvPr/>
        </p:nvSpPr>
        <p:spPr>
          <a:xfrm>
            <a:off x="3107550" y="1836250"/>
            <a:ext cx="1464600" cy="19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500" y="3705664"/>
            <a:ext cx="2463900" cy="90873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3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idx="2" type="body"/>
          </p:nvPr>
        </p:nvSpPr>
        <p:spPr>
          <a:xfrm>
            <a:off x="4717299" y="1264951"/>
            <a:ext cx="40053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B5394"/>
                </a:solidFill>
              </a:rPr>
              <a:t>Tokens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Tokens dependem de outras plataformas para operar (ex.: Ethereum). Normalmente o valor de um token é convertido para a criptomoeda da plataforma onde ela opera (ex. </a:t>
            </a:r>
            <a:r>
              <a:rPr b="1" lang="pt-BR"/>
              <a:t>1 ether = 1.000 tokens</a:t>
            </a:r>
            <a:r>
              <a:rPr lang="pt-BR"/>
              <a:t>).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https://coinmarketcap.com/tokens/</a:t>
            </a:r>
            <a:r>
              <a:rPr lang="pt-BR"/>
              <a:t> </a:t>
            </a:r>
            <a:endParaRPr/>
          </a:p>
        </p:txBody>
      </p:sp>
      <p:sp>
        <p:nvSpPr>
          <p:cNvPr id="216" name="Google Shape;216;p29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Criptomoedas: Coins </a:t>
            </a:r>
            <a:r>
              <a:rPr i="1" lang="pt-BR"/>
              <a:t>vs</a:t>
            </a:r>
            <a:r>
              <a:rPr lang="pt-BR"/>
              <a:t> Tokens</a:t>
            </a:r>
            <a:endParaRPr/>
          </a:p>
        </p:txBody>
      </p:sp>
      <p:sp>
        <p:nvSpPr>
          <p:cNvPr id="217" name="Google Shape;217;p29"/>
          <p:cNvSpPr txBox="1"/>
          <p:nvPr>
            <p:ph idx="4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</a:t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 b="26712" l="16625" r="16417" t="28020"/>
          <a:stretch/>
        </p:blipFill>
        <p:spPr>
          <a:xfrm>
            <a:off x="319200" y="3379249"/>
            <a:ext cx="2232835" cy="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 rotWithShape="1">
          <a:blip r:embed="rId5">
            <a:alphaModFix/>
          </a:blip>
          <a:srcRect b="9690" l="0" r="0" t="0"/>
          <a:stretch/>
        </p:blipFill>
        <p:spPr>
          <a:xfrm>
            <a:off x="2866675" y="3387075"/>
            <a:ext cx="956925" cy="9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725" y="4269953"/>
            <a:ext cx="956924" cy="759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7400" y="4474949"/>
            <a:ext cx="1920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0827" y="3674277"/>
            <a:ext cx="1182300" cy="11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32950" y="3583725"/>
            <a:ext cx="2032450" cy="9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14275" y="4146986"/>
            <a:ext cx="1043525" cy="84528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>
            <p:ph idx="1" type="body"/>
          </p:nvPr>
        </p:nvSpPr>
        <p:spPr>
          <a:xfrm>
            <a:off x="258550" y="1264951"/>
            <a:ext cx="4005300" cy="17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B5394"/>
                </a:solidFill>
              </a:rPr>
              <a:t>Coins (Criptomoedas)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Coins (ou AltCoins/Criptomoedas) operam independentemente de outras plataformas. Normalmente o valor de um Coin é definido pelo mercado de acordo com oferta e demanda (ex. </a:t>
            </a:r>
            <a:r>
              <a:rPr b="1" lang="pt-BR"/>
              <a:t>1 bitcoin = 15.000 dólares</a:t>
            </a:r>
            <a:r>
              <a:rPr lang="pt-BR"/>
              <a:t>).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11"/>
              </a:rPr>
              <a:t>https://coinmarketcap.com/coins/</a:t>
            </a:r>
            <a:r>
              <a:rPr lang="pt-BR"/>
              <a:t> </a:t>
            </a:r>
            <a:endParaRPr/>
          </a:p>
        </p:txBody>
      </p:sp>
      <p:sp>
        <p:nvSpPr>
          <p:cNvPr id="226" name="Google Shape;226;p29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90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4"/>
          <p:cNvSpPr/>
          <p:nvPr/>
        </p:nvSpPr>
        <p:spPr>
          <a:xfrm>
            <a:off x="6560275" y="2032750"/>
            <a:ext cx="1447500" cy="58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74"/>
          <p:cNvSpPr/>
          <p:nvPr/>
        </p:nvSpPr>
        <p:spPr>
          <a:xfrm>
            <a:off x="3345275" y="3386325"/>
            <a:ext cx="2270400" cy="22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500" y="3705664"/>
            <a:ext cx="2463900" cy="908739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4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5"/>
          <p:cNvSpPr/>
          <p:nvPr/>
        </p:nvSpPr>
        <p:spPr>
          <a:xfrm>
            <a:off x="3027025" y="3622450"/>
            <a:ext cx="1069200" cy="22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500" y="3705664"/>
            <a:ext cx="2463900" cy="908739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75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8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76"/>
          <p:cNvSpPr/>
          <p:nvPr/>
        </p:nvSpPr>
        <p:spPr>
          <a:xfrm flipH="1" rot="10800000">
            <a:off x="3340050" y="3825550"/>
            <a:ext cx="2463900" cy="50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76"/>
          <p:cNvSpPr/>
          <p:nvPr/>
        </p:nvSpPr>
        <p:spPr>
          <a:xfrm>
            <a:off x="6579225" y="2005375"/>
            <a:ext cx="1633800" cy="79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5" name="Google Shape;60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500" y="3705664"/>
            <a:ext cx="2463900" cy="908739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6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89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77"/>
          <p:cNvSpPr/>
          <p:nvPr/>
        </p:nvSpPr>
        <p:spPr>
          <a:xfrm flipH="1" rot="10800000">
            <a:off x="3336600" y="4311967"/>
            <a:ext cx="2463900" cy="379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3" name="Google Shape;61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500" y="3705664"/>
            <a:ext cx="2463900" cy="90873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7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8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comprar e vender tokens?</a:t>
            </a:r>
            <a:endParaRPr/>
          </a:p>
        </p:txBody>
      </p:sp>
      <p:sp>
        <p:nvSpPr>
          <p:cNvPr id="620" name="Google Shape;620;p78"/>
          <p:cNvSpPr txBox="1"/>
          <p:nvPr>
            <p:ph idx="4294967295" type="title"/>
          </p:nvPr>
        </p:nvSpPr>
        <p:spPr>
          <a:xfrm>
            <a:off x="157621" y="1421325"/>
            <a:ext cx="20544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73763"/>
                </a:solidFill>
              </a:rPr>
              <a:t>Exchanges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621" name="Google Shape;621;p78"/>
          <p:cNvSpPr txBox="1"/>
          <p:nvPr/>
        </p:nvSpPr>
        <p:spPr>
          <a:xfrm>
            <a:off x="82150" y="1930100"/>
            <a:ext cx="23598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https://www.trackico.io/exchanges</a:t>
            </a:r>
            <a:r>
              <a:rPr lang="pt-BR" sz="15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500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22" name="Google Shape;622;p78"/>
          <p:cNvPicPr preferRelativeResize="0"/>
          <p:nvPr/>
        </p:nvPicPr>
        <p:blipFill rotWithShape="1">
          <a:blip r:embed="rId4">
            <a:alphaModFix/>
          </a:blip>
          <a:srcRect b="0" l="0" r="0" t="6933"/>
          <a:stretch/>
        </p:blipFill>
        <p:spPr>
          <a:xfrm>
            <a:off x="2594350" y="1509500"/>
            <a:ext cx="6397248" cy="33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78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9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Criei meu próprio Token! Como vender?</a:t>
            </a:r>
            <a:endParaRPr/>
          </a:p>
        </p:txBody>
      </p:sp>
      <p:pic>
        <p:nvPicPr>
          <p:cNvPr id="629" name="Google Shape;629;p79"/>
          <p:cNvPicPr preferRelativeResize="0"/>
          <p:nvPr/>
        </p:nvPicPr>
        <p:blipFill rotWithShape="1">
          <a:blip r:embed="rId3">
            <a:alphaModFix/>
          </a:blip>
          <a:srcRect b="0" l="0" r="0" t="9698"/>
          <a:stretch/>
        </p:blipFill>
        <p:spPr>
          <a:xfrm>
            <a:off x="3084775" y="1453575"/>
            <a:ext cx="5899226" cy="3329324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79"/>
          <p:cNvSpPr txBox="1"/>
          <p:nvPr>
            <p:ph idx="4294967295" type="title"/>
          </p:nvPr>
        </p:nvSpPr>
        <p:spPr>
          <a:xfrm>
            <a:off x="157625" y="1421325"/>
            <a:ext cx="3071100" cy="27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73763"/>
                </a:solidFill>
              </a:rPr>
              <a:t>Convencer </a:t>
            </a:r>
            <a:br>
              <a:rPr lang="pt-BR">
                <a:solidFill>
                  <a:srgbClr val="073763"/>
                </a:solidFill>
              </a:rPr>
            </a:br>
            <a:r>
              <a:rPr lang="pt-BR">
                <a:solidFill>
                  <a:srgbClr val="073763"/>
                </a:solidFill>
              </a:rPr>
              <a:t>uma Exchange</a:t>
            </a:r>
            <a:endParaRPr>
              <a:solidFill>
                <a:srgbClr val="07376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73763"/>
                </a:solidFill>
              </a:rPr>
              <a:t>a incluir seu token em sua plataforma de trading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631" name="Google Shape;631;p79"/>
          <p:cNvSpPr txBox="1"/>
          <p:nvPr/>
        </p:nvSpPr>
        <p:spPr>
          <a:xfrm>
            <a:off x="133482" y="4062816"/>
            <a:ext cx="23598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https://www.yobit.net/en/addtoken/</a:t>
            </a:r>
            <a:r>
              <a:rPr lang="pt-BR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(leilão)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2" name="Google Shape;632;p79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0"/>
          <p:cNvSpPr txBox="1"/>
          <p:nvPr>
            <p:ph idx="1" type="body"/>
          </p:nvPr>
        </p:nvSpPr>
        <p:spPr>
          <a:xfrm>
            <a:off x="208775" y="1827425"/>
            <a:ext cx="8632800" cy="28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www.trackico.io</a:t>
            </a:r>
            <a:endParaRPr b="1" sz="48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4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www.icobench.com</a:t>
            </a:r>
            <a:endParaRPr b="1" sz="4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48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8" name="Google Shape;638;p80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Explore: Modelos de negócios, Tokens e ICOs</a:t>
            </a:r>
            <a:endParaRPr/>
          </a:p>
        </p:txBody>
      </p:sp>
      <p:sp>
        <p:nvSpPr>
          <p:cNvPr id="639" name="Google Shape;639;p80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80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1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aprendemos!</a:t>
            </a:r>
            <a:endParaRPr/>
          </a:p>
        </p:txBody>
      </p:sp>
      <p:sp>
        <p:nvSpPr>
          <p:cNvPr id="646" name="Google Shape;646;p81"/>
          <p:cNvSpPr txBox="1"/>
          <p:nvPr/>
        </p:nvSpPr>
        <p:spPr>
          <a:xfrm>
            <a:off x="0" y="4341750"/>
            <a:ext cx="40038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30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647" name="Google Shape;64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950" y="2262588"/>
            <a:ext cx="1687200" cy="168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36000" stPos="0" sy="-100000" ky="0"/>
          </a:effectLst>
        </p:spPr>
      </p:pic>
      <p:sp>
        <p:nvSpPr>
          <p:cNvPr id="648" name="Google Shape;648;p81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●"/>
            </a:pPr>
            <a:r>
              <a:rPr b="1" lang="pt-BR" sz="2400">
                <a:solidFill>
                  <a:srgbClr val="073763"/>
                </a:solidFill>
              </a:rPr>
              <a:t>Conceitos sobre:</a:t>
            </a:r>
            <a:endParaRPr b="1" sz="2400">
              <a:solidFill>
                <a:srgbClr val="073763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○"/>
            </a:pPr>
            <a:r>
              <a:rPr b="1" lang="pt-BR" sz="2400">
                <a:solidFill>
                  <a:srgbClr val="073763"/>
                </a:solidFill>
              </a:rPr>
              <a:t>Criptomoedas</a:t>
            </a:r>
            <a:r>
              <a:rPr lang="pt-BR" sz="2400">
                <a:solidFill>
                  <a:srgbClr val="073763"/>
                </a:solidFill>
              </a:rPr>
              <a:t> </a:t>
            </a:r>
            <a:r>
              <a:rPr i="1" lang="pt-BR" sz="1400">
                <a:solidFill>
                  <a:srgbClr val="073763"/>
                </a:solidFill>
              </a:rPr>
              <a:t>vs</a:t>
            </a:r>
            <a:r>
              <a:rPr lang="pt-BR" sz="2400">
                <a:solidFill>
                  <a:srgbClr val="073763"/>
                </a:solidFill>
              </a:rPr>
              <a:t> </a:t>
            </a:r>
            <a:r>
              <a:rPr b="1" lang="pt-BR" sz="2400">
                <a:solidFill>
                  <a:srgbClr val="073763"/>
                </a:solidFill>
              </a:rPr>
              <a:t>Tokens</a:t>
            </a:r>
            <a:endParaRPr b="1" sz="2400">
              <a:solidFill>
                <a:srgbClr val="073763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○"/>
            </a:pPr>
            <a:r>
              <a:rPr b="1" lang="pt-BR" sz="2400">
                <a:solidFill>
                  <a:srgbClr val="073763"/>
                </a:solidFill>
              </a:rPr>
              <a:t>ICOs</a:t>
            </a:r>
            <a:r>
              <a:rPr lang="pt-BR" sz="2400">
                <a:solidFill>
                  <a:srgbClr val="073763"/>
                </a:solidFill>
              </a:rPr>
              <a:t> </a:t>
            </a:r>
            <a:r>
              <a:rPr i="1" lang="pt-BR" sz="1400">
                <a:solidFill>
                  <a:srgbClr val="073763"/>
                </a:solidFill>
              </a:rPr>
              <a:t>vs</a:t>
            </a:r>
            <a:r>
              <a:rPr lang="pt-BR" sz="2400">
                <a:solidFill>
                  <a:srgbClr val="073763"/>
                </a:solidFill>
              </a:rPr>
              <a:t> </a:t>
            </a:r>
            <a:r>
              <a:rPr b="1" lang="pt-BR" sz="2400">
                <a:solidFill>
                  <a:srgbClr val="073763"/>
                </a:solidFill>
              </a:rPr>
              <a:t>Exchanges</a:t>
            </a:r>
            <a:endParaRPr b="1" sz="2400">
              <a:solidFill>
                <a:srgbClr val="073763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aleway"/>
              <a:buChar char="●"/>
            </a:pPr>
            <a:r>
              <a:rPr b="1" lang="pt-BR" sz="2400">
                <a:solidFill>
                  <a:srgbClr val="073763"/>
                </a:solidFill>
              </a:rPr>
              <a:t>Dinâmica</a:t>
            </a:r>
            <a:r>
              <a:rPr lang="pt-BR" sz="2400">
                <a:solidFill>
                  <a:srgbClr val="073763"/>
                </a:solidFill>
              </a:rPr>
              <a:t> de </a:t>
            </a:r>
            <a:r>
              <a:rPr b="1" lang="pt-BR" sz="2400">
                <a:solidFill>
                  <a:srgbClr val="073763"/>
                </a:solidFill>
              </a:rPr>
              <a:t>Tokens</a:t>
            </a:r>
            <a:r>
              <a:rPr lang="pt-BR" sz="2400">
                <a:solidFill>
                  <a:srgbClr val="073763"/>
                </a:solidFill>
              </a:rPr>
              <a:t> e </a:t>
            </a:r>
            <a:r>
              <a:rPr b="1" lang="pt-BR" sz="2400">
                <a:solidFill>
                  <a:srgbClr val="073763"/>
                </a:solidFill>
              </a:rPr>
              <a:t>ICOs</a:t>
            </a:r>
            <a:endParaRPr b="1" sz="2400">
              <a:solidFill>
                <a:srgbClr val="073763"/>
              </a:solidFill>
            </a:endParaRPr>
          </a:p>
        </p:txBody>
      </p:sp>
      <p:sp>
        <p:nvSpPr>
          <p:cNvPr id="649" name="Google Shape;649;p81"/>
          <p:cNvSpPr txBox="1"/>
          <p:nvPr/>
        </p:nvSpPr>
        <p:spPr>
          <a:xfrm>
            <a:off x="1552025" y="-53117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3D85C6"/>
                </a:solidFill>
              </a:rPr>
              <a:t>bbchain© Proibida a reprodução sem autorização.</a:t>
            </a:r>
            <a:endParaRPr sz="7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idx="2" type="body"/>
          </p:nvPr>
        </p:nvSpPr>
        <p:spPr>
          <a:xfrm>
            <a:off x="4717299" y="1264951"/>
            <a:ext cx="40053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B5394"/>
                </a:solidFill>
              </a:rPr>
              <a:t>Tokens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Tokens dependem de outras plataformas para operar (ex.: Ethereum). Normalmente o valor de um token é convertido para a criptomoeda da plataforma onde ela opera (ex. </a:t>
            </a:r>
            <a:r>
              <a:rPr b="1" lang="pt-BR"/>
              <a:t>1 ether = 1.000 tokens</a:t>
            </a:r>
            <a:r>
              <a:rPr lang="pt-BR"/>
              <a:t>).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https://coinmarketcap.com/tokens/</a:t>
            </a:r>
            <a:r>
              <a:rPr lang="pt-BR"/>
              <a:t> </a:t>
            </a:r>
            <a:endParaRPr/>
          </a:p>
        </p:txBody>
      </p:sp>
      <p:sp>
        <p:nvSpPr>
          <p:cNvPr id="232" name="Google Shape;232;p30"/>
          <p:cNvSpPr txBox="1"/>
          <p:nvPr>
            <p:ph idx="1" type="body"/>
          </p:nvPr>
        </p:nvSpPr>
        <p:spPr>
          <a:xfrm>
            <a:off x="258550" y="1264951"/>
            <a:ext cx="4005300" cy="17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B5394"/>
                </a:solidFill>
              </a:rPr>
              <a:t>Coins (Criptomoedas)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Coins (ou AltCoins/Criptomoedas) operam independentemente de outras plataformas. Normalmente o valor de um Coin é definido pelo mercado de acordo com oferta e demanda (ex. </a:t>
            </a:r>
            <a:r>
              <a:rPr b="1" lang="pt-BR"/>
              <a:t>1 bitcoin = 15.000 dólares</a:t>
            </a:r>
            <a:r>
              <a:rPr lang="pt-BR"/>
              <a:t>).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https://coinmarketcap.com/coins/</a:t>
            </a:r>
            <a:r>
              <a:rPr lang="pt-BR"/>
              <a:t> </a:t>
            </a:r>
            <a:endParaRPr/>
          </a:p>
        </p:txBody>
      </p:sp>
      <p:sp>
        <p:nvSpPr>
          <p:cNvPr id="233" name="Google Shape;233;p30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Escopo: </a:t>
            </a:r>
            <a:r>
              <a:rPr lang="pt-BR">
                <a:solidFill>
                  <a:srgbClr val="FF0000"/>
                </a:solidFill>
              </a:rPr>
              <a:t>Tokens</a:t>
            </a:r>
            <a:r>
              <a:rPr lang="pt-BR"/>
              <a:t> na plataforma </a:t>
            </a:r>
            <a:r>
              <a:rPr lang="pt-BR">
                <a:solidFill>
                  <a:srgbClr val="FF0000"/>
                </a:solidFill>
              </a:rPr>
              <a:t>Ethereum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34" name="Google Shape;234;p30"/>
          <p:cNvSpPr txBox="1"/>
          <p:nvPr>
            <p:ph idx="4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Escopo</a:t>
            </a: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4702051" y="1260041"/>
            <a:ext cx="957000" cy="4620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 rotWithShape="1">
          <a:blip r:embed="rId5">
            <a:alphaModFix/>
          </a:blip>
          <a:srcRect b="26712" l="16625" r="16417" t="28020"/>
          <a:stretch/>
        </p:blipFill>
        <p:spPr>
          <a:xfrm>
            <a:off x="319200" y="3379249"/>
            <a:ext cx="2232835" cy="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 rotWithShape="1">
          <a:blip r:embed="rId6">
            <a:alphaModFix/>
          </a:blip>
          <a:srcRect b="9690" l="0" r="0" t="0"/>
          <a:stretch/>
        </p:blipFill>
        <p:spPr>
          <a:xfrm>
            <a:off x="2866675" y="3387075"/>
            <a:ext cx="956925" cy="9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725" y="4269953"/>
            <a:ext cx="956924" cy="759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7400" y="4474949"/>
            <a:ext cx="1920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20827" y="3674277"/>
            <a:ext cx="1182300" cy="11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32950" y="3583725"/>
            <a:ext cx="2032450" cy="9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14275" y="4146986"/>
            <a:ext cx="1043525" cy="84528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/>
          <p:nvPr/>
        </p:nvSpPr>
        <p:spPr>
          <a:xfrm>
            <a:off x="370624" y="3466292"/>
            <a:ext cx="2136000" cy="6600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</a:t>
            </a:r>
            <a:endParaRPr/>
          </a:p>
        </p:txBody>
      </p:sp>
      <p:sp>
        <p:nvSpPr>
          <p:cNvPr id="250" name="Google Shape;250;p31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Gerar capital </a:t>
            </a:r>
            <a:r>
              <a:rPr lang="pt-BR">
                <a:solidFill>
                  <a:srgbClr val="FF0000"/>
                </a:solidFill>
              </a:rPr>
              <a:t>		</a:t>
            </a:r>
            <a:r>
              <a:rPr lang="pt-BR"/>
              <a:t>Gerar valor</a:t>
            </a:r>
            <a:endParaRPr/>
          </a:p>
        </p:txBody>
      </p:sp>
      <p:sp>
        <p:nvSpPr>
          <p:cNvPr id="251" name="Google Shape;251;p31"/>
          <p:cNvSpPr txBox="1"/>
          <p:nvPr/>
        </p:nvSpPr>
        <p:spPr>
          <a:xfrm>
            <a:off x="203825" y="3527335"/>
            <a:ext cx="85569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Alguns fatores: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Escassez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Oferta / Demanda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Utilidade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Marketing / Branding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Especulação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...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252" name="Google Shape;252;p31"/>
          <p:cNvGraphicFramePr/>
          <p:nvPr/>
        </p:nvGraphicFramePr>
        <p:xfrm>
          <a:off x="290300" y="131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{3EAE635F-047F-4BE9-9600-306EE167E7D8}</a:tableStyleId>
              </a:tblPr>
              <a:tblGrid>
                <a:gridCol w="4278450"/>
                <a:gridCol w="4278450"/>
              </a:tblGrid>
              <a:tr h="363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 hora de trabalho na Dinamarca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U$ 44,57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3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 hora de trabalho na China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U$ 4,11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3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 notebook MacBook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U$ 2.099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3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 notebook Samsung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U$ 1.299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3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 copo de água da torneira em São Paulo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U$ 0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35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 copo de água da torneira no meio de um deserto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∞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3" name="Google Shape;253;p31"/>
          <p:cNvSpPr/>
          <p:nvPr/>
        </p:nvSpPr>
        <p:spPr>
          <a:xfrm>
            <a:off x="2443409" y="708374"/>
            <a:ext cx="441600" cy="3150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/>
        </p:nvSpPr>
        <p:spPr>
          <a:xfrm>
            <a:off x="203825" y="3527335"/>
            <a:ext cx="85569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Alguns fatores: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Escassez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Oferta / Demanda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Utilidade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Marketing / Branding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Especulação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...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260" name="Google Shape;260;p32"/>
          <p:cNvGraphicFramePr/>
          <p:nvPr/>
        </p:nvGraphicFramePr>
        <p:xfrm>
          <a:off x="290300" y="131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{3EAE635F-047F-4BE9-9600-306EE167E7D8}</a:tableStyleId>
              </a:tblPr>
              <a:tblGrid>
                <a:gridCol w="4278450"/>
                <a:gridCol w="4278450"/>
              </a:tblGrid>
              <a:tr h="363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 hora de trabalho na Dinamarca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U$ 44,57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3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 hora de trabalho na China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U$ 4,11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3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 notebook MacBook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U$ 2.099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3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 notebook Samsung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U$ 1.299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3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 copo de água da torneira em São Paulo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U$ 0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35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 copo de água da torneira no meio de um deserto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∞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1" name="Google Shape;261;p32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Gerar capital </a:t>
            </a:r>
            <a:r>
              <a:rPr lang="pt-BR">
                <a:solidFill>
                  <a:srgbClr val="FF0000"/>
                </a:solidFill>
              </a:rPr>
              <a:t>		</a:t>
            </a:r>
            <a:r>
              <a:rPr lang="pt-BR"/>
              <a:t>Gerar valor</a:t>
            </a: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2443409" y="708374"/>
            <a:ext cx="441600" cy="3150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2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Escopo</a:t>
            </a:r>
            <a:endParaRPr b="1"/>
          </a:p>
        </p:txBody>
      </p:sp>
      <p:sp>
        <p:nvSpPr>
          <p:cNvPr id="264" name="Google Shape;264;p32"/>
          <p:cNvSpPr/>
          <p:nvPr/>
        </p:nvSpPr>
        <p:spPr>
          <a:xfrm flipH="1">
            <a:off x="188225" y="650208"/>
            <a:ext cx="2193600" cy="46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2"/>
          <p:cNvSpPr/>
          <p:nvPr/>
        </p:nvSpPr>
        <p:spPr>
          <a:xfrm>
            <a:off x="0" y="3620675"/>
            <a:ext cx="3921900" cy="15228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17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2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 rotWithShape="1">
          <a:blip r:embed="rId3">
            <a:alphaModFix/>
          </a:blip>
          <a:srcRect b="14692" l="78722" r="16113" t="75722"/>
          <a:stretch/>
        </p:blipFill>
        <p:spPr>
          <a:xfrm>
            <a:off x="7186552" y="3896750"/>
            <a:ext cx="1611800" cy="49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17" y="4045000"/>
            <a:ext cx="1500925" cy="1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/>
        </p:nvSpPr>
        <p:spPr>
          <a:xfrm>
            <a:off x="4681500" y="3427700"/>
            <a:ext cx="1570800" cy="19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Gera</a:t>
            </a:r>
            <a:r>
              <a:rPr lang="pt-BR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 valor</a:t>
            </a:r>
            <a:endParaRPr>
              <a:solidFill>
                <a:srgbClr val="0B539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5" name="Google Shape;275;p33"/>
          <p:cNvSpPr txBox="1"/>
          <p:nvPr/>
        </p:nvSpPr>
        <p:spPr>
          <a:xfrm rot="-5400000">
            <a:off x="7793850" y="156755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